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2"/><Relationship Target="docProps/app.xml" Type="http://schemas.openxmlformats.org/officeDocument/2006/relationships/extended-properties" Id="rId1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r:id="rId5" id="2147483659"/>
  </p:sldMasterIdLst>
  <p:notesMasterIdLst>
    <p:notesMasterId r:id="rId6"/>
  </p:notesMasterIdLst>
  <p:sldIdLst>
    <p:sldId r:id="rId7" id="256"/>
    <p:sldId r:id="rId8" id="257"/>
    <p:sldId r:id="rId9" id="258"/>
    <p:sldId r:id="rId10" id="259"/>
    <p:sldId r:id="rId11" id="260"/>
    <p:sldId r:id="rId12" id="261"/>
    <p:sldId r:id="rId13" id="262"/>
    <p:sldId r:id="rId14" id="263"/>
    <p:sldId r:id="rId15" id="264"/>
    <p:sldId r:id="rId16" id="265"/>
    <p:sldId r:id="rId17" id="266"/>
    <p:sldId r:id="rId18" id="267"/>
    <p:sldId r:id="rId19" id="268"/>
    <p:sldId r:id="rId20" id="269"/>
    <p:sldId r:id="rId21" id="270"/>
    <p:sldId r:id="rId22" id="271"/>
    <p:sldId r:id="rId23" id="272"/>
    <p:sldId r:id="rId24" id="273"/>
    <p:sldId r:id="rId25" id="274"/>
    <p:sldId r:id="rId26" id="275"/>
    <p:sldId r:id="rId27" id="276"/>
    <p:sldId r:id="rId28" id="277"/>
    <p:sldId r:id="rId29" id="278"/>
  </p:sldIdLst>
  <p:sldSz type="screen4x3" cx="9144000" cy="6858000"/>
  <p:notesSz cy="9144000" cx="6858000"/>
  <p:defaultTextStyle>
    <a:lvl1pPr fontAlgn="base" rtl="0" marL="0" indent="0" algn="l" defTabSz="914400">
      <a:lnSpc>
        <a:spcPct val="100000"/>
      </a:lnSpc>
      <a:spcBef>
        <a:spcPct val="0"/>
      </a:spcBef>
      <a:spcAft>
        <a:spcPct val="0"/>
      </a:spcAft>
      <a:buNone/>
      <a:defRPr u="none" sz="1800" lang="en-US" smtClean="0" i="0" dirty="0" baseline="0" b="0">
        <a:solidFill>
          <a:schemeClr val="tx1"/>
        </a:solidFill>
        <a:latin charset="0" typeface="Arial"/>
        <a:ea charset="-122" typeface="宋体"/>
      </a:defRPr>
    </a:lvl1pPr>
    <a:lvl2pPr marL="457200" indent="0">
      <a:lnSpc>
        <a:spcPct val="100000"/>
      </a:lnSpc>
      <a:spcBef>
        <a:spcPct val="0"/>
      </a:spcBef>
      <a:spcAft>
        <a:spcPct val="0"/>
      </a:spcAft>
      <a:buNone/>
      <a:defRPr u="none" sz="1800" lang="en-US" smtClean="0" i="0" dirty="0" b="0">
        <a:solidFill>
          <a:schemeClr val="tx1"/>
        </a:solidFill>
        <a:latin charset="0" typeface="Arial"/>
      </a:defRPr>
    </a:lvl2pPr>
    <a:lvl3pPr marL="914400" indent="0">
      <a:lnSpc>
        <a:spcPct val="100000"/>
      </a:lnSpc>
      <a:spcBef>
        <a:spcPct val="0"/>
      </a:spcBef>
      <a:spcAft>
        <a:spcPct val="0"/>
      </a:spcAft>
      <a:buNone/>
      <a:defRPr u="none" sz="1800" lang="en-US" smtClean="0" i="0" dirty="0" b="0">
        <a:solidFill>
          <a:schemeClr val="tx1"/>
        </a:solidFill>
        <a:latin charset="0" typeface="Arial"/>
      </a:defRPr>
    </a:lvl3pPr>
    <a:lvl4pPr marL="1371600" indent="0">
      <a:lnSpc>
        <a:spcPct val="100000"/>
      </a:lnSpc>
      <a:spcBef>
        <a:spcPct val="0"/>
      </a:spcBef>
      <a:spcAft>
        <a:spcPct val="0"/>
      </a:spcAft>
      <a:buNone/>
      <a:defRPr u="none" sz="1800" lang="en-US" smtClean="0" i="0" dirty="0" b="0">
        <a:solidFill>
          <a:schemeClr val="tx1"/>
        </a:solidFill>
        <a:latin charset="0" typeface="Arial"/>
      </a:defRPr>
    </a:lvl4pPr>
    <a:lvl5pPr marL="1828800" indent="0">
      <a:lnSpc>
        <a:spcPct val="100000"/>
      </a:lnSpc>
      <a:spcBef>
        <a:spcPct val="0"/>
      </a:spcBef>
      <a:spcAft>
        <a:spcPct val="0"/>
      </a:spcAft>
      <a:buNone/>
      <a:defRPr u="none" sz="1800" lang="en-US" smtClean="0" i="0" dirty="0" b="0">
        <a:solidFill>
          <a:schemeClr val="tx1"/>
        </a:solidFill>
        <a:latin charset="0" typeface="Arial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379967A1-65FE-4018-99C9-08250684E2C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46"/>
  </p:normalViewPr>
</p:viewPr>
</file>

<file path=ppt/_rels/presentation.xml.rels><?xml version="1.0" encoding="UTF-8" standalone="yes"?><Relationships xmlns="http://schemas.openxmlformats.org/package/2006/relationships"><Relationship Target="slides/slide19.xml" Type="http://schemas.openxmlformats.org/officeDocument/2006/relationships/slide" Id="rId25"/><Relationship Target="theme/theme2.xml" Type="http://schemas.openxmlformats.org/officeDocument/2006/relationships/theme" Id="rId1"/><Relationship Target="slides/slide11.xml" Type="http://schemas.openxmlformats.org/officeDocument/2006/relationships/slide" Id="rId17"/><Relationship Target="slides/slide18.xml" Type="http://schemas.openxmlformats.org/officeDocument/2006/relationships/slide" Id="rId24"/><Relationship Target="slides/slide10.xml" Type="http://schemas.openxmlformats.org/officeDocument/2006/relationships/slide" Id="rId16"/><Relationship Target="slides/slide17.xml" Type="http://schemas.openxmlformats.org/officeDocument/2006/relationships/slide" Id="rId23"/><Relationship Target="slides/slide9.xml" Type="http://schemas.openxmlformats.org/officeDocument/2006/relationships/slide" Id="rId15"/><Relationship Target="slides/slide16.xml" Type="http://schemas.openxmlformats.org/officeDocument/2006/relationships/slide" Id="rId22"/><Relationship Target="slides/slide8.xml" Type="http://schemas.openxmlformats.org/officeDocument/2006/relationships/slide" Id="rId14"/><Relationship Target="slides/slide15.xml" Type="http://schemas.openxmlformats.org/officeDocument/2006/relationships/slide" Id="rId21"/><Relationship Target="slides/slide7.xml" Type="http://schemas.openxmlformats.org/officeDocument/2006/relationships/slide" Id="rId13"/><Relationship Target="slides/slide14.xml" Type="http://schemas.openxmlformats.org/officeDocument/2006/relationships/slide" Id="rId20"/><Relationship Target="slides/slide6.xml" Type="http://schemas.openxmlformats.org/officeDocument/2006/relationships/slide" Id="rId12"/><Relationship Target="slides/slide5.xml" Type="http://schemas.openxmlformats.org/officeDocument/2006/relationships/slide" Id="rId11"/><Relationship Target="slides/slide4.xml" Type="http://schemas.openxmlformats.org/officeDocument/2006/relationships/slide" Id="rId10"/><Relationship Target="slides/slide3.xml" Type="http://schemas.openxmlformats.org/officeDocument/2006/relationships/slide" Id="rId9"/><Relationship Target="slides/slide2.xml" Type="http://schemas.openxmlformats.org/officeDocument/2006/relationships/slide" Id="rId8"/><Relationship Target="slides/slide1.xml" Type="http://schemas.openxmlformats.org/officeDocument/2006/relationships/slide" Id="rId7"/><Relationship Target="notesMasters/notesMaster1.xml" Type="http://schemas.openxmlformats.org/officeDocument/2006/relationships/notesMaster" Id="rId6"/><Relationship Target="slides/slide23.xml" Type="http://schemas.openxmlformats.org/officeDocument/2006/relationships/slide" Id="rId29"/><Relationship Target="slideMasters/slideMaster1.xml" Type="http://schemas.openxmlformats.org/officeDocument/2006/relationships/slideMaster" Id="rId5"/><Relationship Target="slides/slide22.xml" Type="http://schemas.openxmlformats.org/officeDocument/2006/relationships/slide" Id="rId28"/><Relationship Target="tableStyles.xml" Type="http://schemas.openxmlformats.org/officeDocument/2006/relationships/tableStyles" Id="rId4"/><Relationship Target="slides/slide21.xml" Type="http://schemas.openxmlformats.org/officeDocument/2006/relationships/slide" Id="rId27"/><Relationship Target="slides/slide13.xml" Type="http://schemas.openxmlformats.org/officeDocument/2006/relationships/slide" Id="rId19"/><Relationship Target="presProps.xml" Type="http://schemas.openxmlformats.org/officeDocument/2006/relationships/presProps" Id="rId3"/><Relationship Target="slides/slide20.xml" Type="http://schemas.openxmlformats.org/officeDocument/2006/relationships/slide" Id="rId26"/><Relationship Target="slides/slide12.xml" Type="http://schemas.openxmlformats.org/officeDocument/2006/relationships/slide" Id="rId18"/><Relationship Target="viewProps.xml" Type="http://schemas.openxmlformats.org/officeDocument/2006/relationships/viewProps" Id="rId2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6" id="6"/>
          <p:cNvSpPr>
            <a:spLocks/>
          </p:cNvSpPr>
          <p:nvPr>
            <p:ph type="hdr" sz="quarter"/>
          </p:nvPr>
        </p:nvSpPr>
        <p:spPr>
          <a:xfrm>
            <a:off y="0" x="0"/>
            <a:ext cy="457200" cx="2971800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endParaRPr/>
          </a:p>
        </p:txBody>
      </p:sp>
      <p:sp>
        <p:nvSpPr>
          <p:cNvPr name="Text Box 7" id="7"/>
          <p:cNvSpPr>
            <a:spLocks/>
          </p:cNvSpPr>
          <p:nvPr>
            <p:ph type="dt" idx="1"/>
          </p:nvPr>
        </p:nvSpPr>
        <p:spPr>
          <a:xfrm>
            <a:off y="0" x="3884612"/>
            <a:ext cy="457200" cx="2971800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pPr algn="r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  <p:sp>
        <p:nvSpPr>
          <p:cNvPr name="Text Box 8" id="8"/>
          <p:cNvSpPr>
            <a:spLocks/>
          </p:cNvSpPr>
          <p:nvPr>
            <p:ph type="sldImg" idx="2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 w="12700">
            <a:solidFill>
              <a:srgbClr val="000000"/>
            </a:solidFill>
            <a:round/>
            <a:headEnd/>
            <a:tailEnd/>
          </a:ln>
        </p:spPr>
      </p:sp>
      <p:sp>
        <p:nvSpPr>
          <p:cNvPr name="Text Box 9" id="9"/>
          <p:cNvSpPr>
            <a:spLocks/>
          </p:cNvSpPr>
          <p:nvPr>
            <p:ph type="body" sz="quarter" idx="3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name="Text Box 10" id="10"/>
          <p:cNvSpPr>
            <a:spLocks/>
          </p:cNvSpPr>
          <p:nvPr>
            <p:ph type="ftr" sz="quarter" idx="4"/>
          </p:nvPr>
        </p:nvSpPr>
        <p:spPr>
          <a:xfrm>
            <a:off y="8685212" x="0"/>
            <a:ext cy="457200" cx="2971800"/>
          </a:xfrm>
          <a:prstGeom prst="rect">
            <a:avLst/>
          </a:prstGeom>
          <a:ln>
            <a:noFill/>
          </a:ln>
        </p:spPr>
        <p:txBody>
          <a:bodyPr numCol="1" anchor="b"/>
          <a:lstStyle/>
          <a:p>
            <a:endParaRPr/>
          </a:p>
        </p:txBody>
      </p:sp>
      <p:sp>
        <p:nvSpPr>
          <p:cNvPr name="Text Box 11" id="11"/>
          <p:cNvSpPr>
            <a:spLocks/>
          </p:cNvSpPr>
          <p:nvPr>
            <p:ph type="sldNum" sz="quarter" idx="5"/>
          </p:nvPr>
        </p:nvSpPr>
        <p:spPr>
          <a:xfrm>
            <a:off y="8685212" x="3884612"/>
            <a:ext cy="457200" cx="2971800"/>
          </a:xfrm>
          <a:prstGeom prst="rect">
            <a:avLst/>
          </a:prstGeom>
          <a:ln>
            <a:noFill/>
          </a:ln>
        </p:spPr>
        <p:txBody>
          <a:bodyPr numCol="1" anchor="b"/>
          <a:lstStyle/>
          <a:p>
            <a:pPr algn="r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 tx1="dk1" tx2="dk2" bg1="lt1" accent6="accent6" bg2="lt2" accent5="accent5" accent4="accent4" accent3="accent3" folHlink="folHlink" accent2="accent2" hlink="hlink" accent1="accent1"/>
</p:notesMaster>
</file>

<file path=ppt/notesSlides/_rels/notesSlide1.xml.rels><?xml version="1.0" encoding="UTF-8" standalone="yes"?><Relationships xmlns="http://schemas.openxmlformats.org/package/2006/relationships"><Relationship Target="../slides/slide4.xml" Type="http://schemas.openxmlformats.org/officeDocument/2006/relationships/slide" Id="rId2"/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slides/slide7.xml" Type="http://schemas.openxmlformats.org/officeDocument/2006/relationships/slide" Id="rId2"/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slides/slide8.xml" Type="http://schemas.openxmlformats.org/officeDocument/2006/relationships/slide" Id="rId2"/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slides/slide9.xml" Type="http://schemas.openxmlformats.org/officeDocument/2006/relationships/slide" Id="rId2"/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slides/slide13.xml" Type="http://schemas.openxmlformats.org/officeDocument/2006/relationships/slide" Id="rId2"/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slides/slide14.xml" Type="http://schemas.openxmlformats.org/officeDocument/2006/relationships/slide" Id="rId2"/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slides/slide19.xml" Type="http://schemas.openxmlformats.org/officeDocument/2006/relationships/slide" Id="rId2"/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36" id="136"/>
          <p:cNvSpPr>
            <a:spLocks/>
          </p:cNvSpPr>
          <p:nvPr>
            <p:ph type="sldImg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name="Text Box 137" id="137"/>
          <p:cNvSpPr>
            <a:spLocks/>
          </p:cNvSpPr>
          <p:nvPr>
            <p:ph type="body" idx="1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>
              <a:spcBef>
                <a:spcPct val="0"/>
              </a:spcBef>
            </a:pPr>
            <a:endParaRPr smtClean="0" lang="en-US" dirty="0">
              <a:ea charset="-120" pitchFamily="18" typeface="新細明體"/>
            </a:endParaRPr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飼料中添加下列何種物質，可使觀賞魚保持鮮紅的體色？</a:t>
            </a: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類胡蘿蔔素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肉骨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肝末粉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豬血粉</a:t>
            </a:r>
            <a:r>
              <a:rPr smtClean="0" lang="en-US" dirty="0"/>
              <a:t>}</a:t>
            </a:r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下列何種密度是浮性飼料製成後的最適密度？</a:t>
            </a:r>
            <a:r>
              <a:rPr smtClean="0" lang="en-US" dirty="0"/>
              <a:t>{0.45</a:t>
            </a:r>
            <a:r>
              <a:rPr smtClean="0" lang="en-US" dirty="0">
                <a:ea charset="-120" pitchFamily="18" typeface="新細明體"/>
              </a:rPr>
              <a:t>克</a:t>
            </a:r>
            <a:r>
              <a:rPr smtClean="0" lang="en-US" dirty="0"/>
              <a:t>/</a:t>
            </a:r>
            <a:r>
              <a:rPr smtClean="0" lang="en-US" dirty="0">
                <a:ea charset="-120" pitchFamily="18" typeface="新細明體"/>
              </a:rPr>
              <a:t>毫升</a:t>
            </a:r>
            <a:r>
              <a:rPr smtClean="0" lang="en-US" dirty="0"/>
              <a:t> | l</a:t>
            </a:r>
            <a:r>
              <a:rPr smtClean="0" lang="en-US" dirty="0">
                <a:ea charset="-120" pitchFamily="18" typeface="新細明體"/>
              </a:rPr>
              <a:t>克</a:t>
            </a:r>
            <a:r>
              <a:rPr smtClean="0" lang="en-US" dirty="0"/>
              <a:t>/</a:t>
            </a:r>
            <a:r>
              <a:rPr smtClean="0" lang="en-US" dirty="0">
                <a:ea charset="-120" pitchFamily="18" typeface="新細明體"/>
              </a:rPr>
              <a:t>毫升</a:t>
            </a:r>
            <a:r>
              <a:rPr smtClean="0" lang="en-US" dirty="0"/>
              <a:t> | 1.5 </a:t>
            </a:r>
            <a:r>
              <a:rPr smtClean="0" lang="en-US" dirty="0">
                <a:ea charset="-120" pitchFamily="18" typeface="新細明體"/>
              </a:rPr>
              <a:t>克</a:t>
            </a:r>
            <a:r>
              <a:rPr smtClean="0" lang="en-US" dirty="0"/>
              <a:t>/</a:t>
            </a:r>
            <a:r>
              <a:rPr smtClean="0" lang="en-US" dirty="0">
                <a:ea charset="-120" pitchFamily="18" typeface="新細明體"/>
              </a:rPr>
              <a:t>毫升</a:t>
            </a:r>
            <a:r>
              <a:rPr smtClean="0" lang="en-US" dirty="0"/>
              <a:t> | 2</a:t>
            </a:r>
            <a:r>
              <a:rPr smtClean="0" lang="en-US" dirty="0">
                <a:ea charset="-120" pitchFamily="18" typeface="新細明體"/>
              </a:rPr>
              <a:t>克</a:t>
            </a:r>
            <a:r>
              <a:rPr smtClean="0" lang="en-US" dirty="0"/>
              <a:t>/</a:t>
            </a:r>
            <a:r>
              <a:rPr smtClean="0" lang="en-US" dirty="0">
                <a:ea charset="-120" pitchFamily="18" typeface="新細明體"/>
              </a:rPr>
              <a:t>毫升</a:t>
            </a:r>
            <a:r>
              <a:rPr smtClean="0" lang="en-US" dirty="0"/>
              <a:t>}</a:t>
            </a:r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水產養殖過程中，飼料之使用為現今養殖必須重視之一環；下列有關水產養殖飼料之敘述，何者正確？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 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所謂人工配合飼料，就是以較專業化之營養學觀念，利用多種飼料原料混合與調配， 並以較精密之機械製造而成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所謂「生餌」，是指如輪蟲、水蚤等活體，用以直接餵養魚苗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浮性飼料是以擠壓機製造，製成飼料之密度約為</a:t>
            </a:r>
            <a:r>
              <a:rPr smtClean="0" lang="en-US" dirty="0"/>
              <a:t> 0.45 </a:t>
            </a:r>
            <a:r>
              <a:rPr smtClean="0" lang="en-US" dirty="0">
                <a:ea charset="-120" pitchFamily="18" typeface="新細明體"/>
              </a:rPr>
              <a:t>公克</a:t>
            </a:r>
            <a:r>
              <a:rPr smtClean="0" lang="en-US" dirty="0"/>
              <a:t>/</a:t>
            </a:r>
            <a:r>
              <a:rPr smtClean="0" lang="en-US" dirty="0">
                <a:ea charset="-120" pitchFamily="18" typeface="新細明體"/>
              </a:rPr>
              <a:t>毫升，此等飼料常用於飼養斑節蝦等蝦類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粉狀飼料之配製方式為︰原料粉碎→混合→擠粒→包裝</a:t>
            </a:r>
            <a:r>
              <a:rPr smtClean="0" lang="en-US" dirty="0"/>
              <a:t>}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 </a:t>
            </a:r>
          </a:p>
          <a:p>
            <a:pPr>
              <a:spcBef>
                <a:spcPct val="0"/>
              </a:spcBef>
            </a:pPr>
            <a:endParaRPr smtClean="0" lang="en-US" dirty="0"/>
          </a:p>
        </p:txBody>
      </p:sp>
      <p:sp>
        <p:nvSpPr>
          <p:cNvPr name="Text Box 138" id="138"/>
          <p:cNvSpPr txBox="1">
            <a:spLocks/>
          </p:cNvSpPr>
          <p:nvPr/>
        </p:nvSpPr>
        <p:spPr>
          <a:xfrm>
            <a:off y="8685212" x="3884612"/>
            <a:ext cy="457200" cx="29718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algn="r" marL="0" indent="0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39" id="139"/>
          <p:cNvSpPr>
            <a:spLocks/>
          </p:cNvSpPr>
          <p:nvPr>
            <p:ph type="sldImg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name="Text Box 140" id="140"/>
          <p:cNvSpPr>
            <a:spLocks/>
          </p:cNvSpPr>
          <p:nvPr>
            <p:ph type="body" idx="1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/>
            <a:r>
              <a:rPr smtClean="0" lang="en-US" dirty="0">
                <a:ea charset="-120" pitchFamily="18" typeface="新細明體"/>
              </a:rPr>
              <a:t>下列有關必需胺基酸的敘述，何者正確? </a:t>
            </a:r>
          </a:p>
          <a:p>
            <a:pPr/>
            <a:r>
              <a:rPr smtClean="0" lang="en-US" dirty="0">
                <a:ea charset="-120" pitchFamily="18" typeface="新細明體"/>
              </a:rPr>
              <a:t>{必須食物中獲得胺基酸 | 生物體必須能自行合成 | 不同魚種其必需胺基酸之種類與需求皆相同 | 一般魚類之必需胺基酸有13種} </a:t>
            </a:r>
          </a:p>
          <a:p>
            <a:pPr/>
            <a:endParaRPr smtClean="0" lang="en-US" dirty="0">
              <a:ea charset="-120" pitchFamily="18" typeface="新細明體"/>
            </a:endParaRPr>
          </a:p>
        </p:txBody>
      </p:sp>
      <p:sp>
        <p:nvSpPr>
          <p:cNvPr name="Text Box 141" id="141"/>
          <p:cNvSpPr txBox="1">
            <a:spLocks/>
          </p:cNvSpPr>
          <p:nvPr/>
        </p:nvSpPr>
        <p:spPr>
          <a:xfrm>
            <a:off y="8685212" x="3884612"/>
            <a:ext cy="457200" cx="29718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algn="r" marL="0" indent="0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42" id="142"/>
          <p:cNvSpPr>
            <a:spLocks/>
          </p:cNvSpPr>
          <p:nvPr>
            <p:ph type="sldImg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name="Text Box 143" id="143"/>
          <p:cNvSpPr>
            <a:spLocks/>
          </p:cNvSpPr>
          <p:nvPr>
            <p:ph type="body" idx="1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/>
            <a:r>
              <a:rPr smtClean="0" lang="en-US" dirty="0">
                <a:ea charset="-120" pitchFamily="18" typeface="新細明體"/>
              </a:rPr>
              <a:t>下列有關「脂肪」與「脂肪酸」的敘述，何者正確？下列何種生物，無法在其體內自行合成固醇類之物質? </a:t>
            </a:r>
          </a:p>
          <a:p>
            <a:pPr/>
            <a:r>
              <a:rPr smtClean="0" lang="en-US" dirty="0">
                <a:ea charset="-120" pitchFamily="18" typeface="新細明體"/>
              </a:rPr>
              <a:t>{蝦類 | 人類 | 海水魚 | 淡水魚 } </a:t>
            </a:r>
          </a:p>
          <a:p>
            <a:pPr>
              <a:spcBef>
                <a:spcPct val="0"/>
              </a:spcBef>
            </a:pPr>
            <a:endParaRPr smtClean="0" lang="en-US" dirty="0">
              <a:ea charset="-120" pitchFamily="18" typeface="新細明體"/>
            </a:endParaRPr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下列有關水產動物利用碳水化合物之敘述，何者 不正確？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 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草食性魚類利用碳水化合物之能力，較雜食性魚類低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魚類利用碳水化合物之能力，較陸上動物低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碳水化合物為蛋白質、脂肪與碳水化合物等三種可以提供能量的營養素中， 最經濟的一種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水產動物對於碳水化合物能加以吸收利用</a:t>
            </a:r>
            <a:r>
              <a:rPr smtClean="0" lang="en-US" dirty="0"/>
              <a:t>}</a:t>
            </a:r>
          </a:p>
          <a:p>
            <a:pPr>
              <a:spcBef>
                <a:spcPct val="0"/>
              </a:spcBef>
            </a:pPr>
            <a:endParaRPr smtClean="0" lang="en-US" dirty="0"/>
          </a:p>
          <a:p>
            <a:pPr>
              <a:spcBef>
                <a:spcPct val="0"/>
              </a:spcBef>
            </a:pPr>
            <a:r>
              <a:rPr smtClean="0" lang="en-US" dirty="0"/>
              <a:t> 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水中動物所需要之脂肪酸除了</a:t>
            </a:r>
            <a:r>
              <a:rPr smtClean="0" lang="en-US" dirty="0"/>
              <a:t>n</a:t>
            </a:r>
            <a:r>
              <a:rPr smtClean="0" lang="en-US" dirty="0">
                <a:ea charset="-120" pitchFamily="18" typeface="新細明體"/>
              </a:rPr>
              <a:t>－</a:t>
            </a:r>
            <a:r>
              <a:rPr smtClean="0" lang="en-US" dirty="0"/>
              <a:t>6 </a:t>
            </a:r>
            <a:r>
              <a:rPr smtClean="0" lang="en-US" dirty="0">
                <a:ea charset="-120" pitchFamily="18" typeface="新細明體"/>
              </a:rPr>
              <a:t>系列以外，尚需</a:t>
            </a:r>
            <a:r>
              <a:rPr smtClean="0" lang="en-US" dirty="0"/>
              <a:t> n</a:t>
            </a:r>
            <a:r>
              <a:rPr smtClean="0" lang="en-US" dirty="0">
                <a:ea charset="-120" pitchFamily="18" typeface="新細明體"/>
              </a:rPr>
              <a:t>－</a:t>
            </a:r>
            <a:r>
              <a:rPr smtClean="0" lang="en-US" dirty="0"/>
              <a:t>3 </a:t>
            </a:r>
            <a:r>
              <a:rPr smtClean="0" lang="en-US" dirty="0">
                <a:ea charset="-120" pitchFamily="18" typeface="新細明體"/>
              </a:rPr>
              <a:t>系列脂肪酸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脂肪會導熱，故不能維持生物之體溫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脂肪每單位重量的熱含量與蛋白質相同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一般陸上動物多需</a:t>
            </a:r>
            <a:r>
              <a:rPr smtClean="0" lang="en-US" dirty="0"/>
              <a:t> n</a:t>
            </a:r>
            <a:r>
              <a:rPr smtClean="0" lang="en-US" dirty="0">
                <a:ea charset="-120" pitchFamily="18" typeface="新細明體"/>
              </a:rPr>
              <a:t>－</a:t>
            </a:r>
            <a:r>
              <a:rPr smtClean="0" lang="en-US" dirty="0"/>
              <a:t>12 </a:t>
            </a:r>
            <a:r>
              <a:rPr smtClean="0" lang="en-US" dirty="0">
                <a:ea charset="-120" pitchFamily="18" typeface="新細明體"/>
              </a:rPr>
              <a:t>系列脂肪酸</a:t>
            </a:r>
            <a:r>
              <a:rPr smtClean="0" lang="en-US" dirty="0"/>
              <a:t>}</a:t>
            </a:r>
          </a:p>
          <a:p>
            <a:pPr>
              <a:spcBef>
                <a:spcPct val="0"/>
              </a:spcBef>
            </a:pPr>
            <a:endParaRPr smtClean="0" lang="en-US" dirty="0"/>
          </a:p>
        </p:txBody>
      </p:sp>
      <p:sp>
        <p:nvSpPr>
          <p:cNvPr name="Text Box 144" id="144"/>
          <p:cNvSpPr txBox="1">
            <a:spLocks/>
          </p:cNvSpPr>
          <p:nvPr/>
        </p:nvSpPr>
        <p:spPr>
          <a:xfrm>
            <a:off y="8685212" x="3884612"/>
            <a:ext cy="457200" cx="29718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algn="r" marL="0" indent="0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45" id="145"/>
          <p:cNvSpPr>
            <a:spLocks/>
          </p:cNvSpPr>
          <p:nvPr>
            <p:ph type="sldImg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name="Text Box 146" id="146"/>
          <p:cNvSpPr>
            <a:spLocks/>
          </p:cNvSpPr>
          <p:nvPr>
            <p:ph type="body" idx="1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魚會畏光，可能缺乏下列何種維生素</a:t>
            </a:r>
            <a:r>
              <a:rPr smtClean="0" lang="en-US" dirty="0"/>
              <a:t>? {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A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B1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B2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B6}</a:t>
            </a:r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下列那兩種系列的脂肪酸，為海水魚的必需脂肪酸</a:t>
            </a:r>
            <a:r>
              <a:rPr smtClean="0" lang="en-US" dirty="0"/>
              <a:t>? 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{n-3 ， n-6系列脂肪酸 | n-6 ， n-9系列脂肪酸 | n-3 ， n-7系列脂肪酸 | n-7 ， n-9系列脂肪酸}</a:t>
            </a:r>
          </a:p>
          <a:p>
            <a:pPr>
              <a:spcBef>
                <a:spcPct val="0"/>
              </a:spcBef>
            </a:pPr>
            <a:endParaRPr smtClean="0" lang="en-US" dirty="0"/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下列何種生物，對碳水化合物之利用率最差</a:t>
            </a:r>
            <a:r>
              <a:rPr smtClean="0" lang="en-US" dirty="0"/>
              <a:t>? {</a:t>
            </a:r>
            <a:r>
              <a:rPr smtClean="0" lang="en-US" dirty="0">
                <a:ea charset="-120" pitchFamily="18" typeface="新細明體"/>
              </a:rPr>
              <a:t>肉食性魚類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陸上畜產動物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草食性魚類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雜食性魚類</a:t>
            </a:r>
            <a:r>
              <a:rPr smtClean="0" lang="en-US" dirty="0"/>
              <a:t> } </a:t>
            </a:r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下列何者皆為脂溶性維生素？</a:t>
            </a: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D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E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K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D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C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K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B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D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K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B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C</a:t>
            </a:r>
            <a:r>
              <a:rPr smtClean="0" lang="en-US" dirty="0">
                <a:ea charset="-120" pitchFamily="18" typeface="新細明體"/>
              </a:rPr>
              <a:t>、</a:t>
            </a:r>
            <a:r>
              <a:rPr smtClean="0" lang="en-US" dirty="0"/>
              <a:t>D} </a:t>
            </a:r>
          </a:p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缺乏下列何者維生素之鮭、鱒魚類會產生脊椎骨彎曲之症狀？</a:t>
            </a:r>
            <a:r>
              <a:rPr smtClean="0" lang="en-US" dirty="0"/>
              <a:t> </a:t>
            </a:r>
          </a:p>
          <a:p>
            <a:pPr>
              <a:spcBef>
                <a:spcPct val="0"/>
              </a:spcBef>
            </a:pP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C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A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B | </a:t>
            </a:r>
            <a:r>
              <a:rPr smtClean="0" lang="en-US" dirty="0">
                <a:ea charset="-120" pitchFamily="18" typeface="新細明體"/>
              </a:rPr>
              <a:t>維生素</a:t>
            </a:r>
            <a:r>
              <a:rPr smtClean="0" lang="en-US" dirty="0"/>
              <a:t>D}</a:t>
            </a:r>
          </a:p>
          <a:p>
            <a:pPr>
              <a:spcBef>
                <a:spcPct val="0"/>
              </a:spcBef>
            </a:pPr>
            <a:endParaRPr smtClean="0" lang="en-US" dirty="0"/>
          </a:p>
          <a:p>
            <a:pPr>
              <a:spcBef>
                <a:spcPct val="0"/>
              </a:spcBef>
            </a:pPr>
            <a:endParaRPr smtClean="0" lang="en-US" dirty="0"/>
          </a:p>
          <a:p>
            <a:pPr>
              <a:spcBef>
                <a:spcPct val="0"/>
              </a:spcBef>
            </a:pPr>
            <a:r>
              <a:rPr smtClean="0" lang="en-US" dirty="0"/>
              <a:t> </a:t>
            </a:r>
          </a:p>
          <a:p>
            <a:pPr>
              <a:spcBef>
                <a:spcPct val="0"/>
              </a:spcBef>
            </a:pPr>
            <a:endParaRPr smtClean="0" lang="en-US" dirty="0"/>
          </a:p>
        </p:txBody>
      </p:sp>
      <p:sp>
        <p:nvSpPr>
          <p:cNvPr name="Text Box 147" id="147"/>
          <p:cNvSpPr txBox="1">
            <a:spLocks/>
          </p:cNvSpPr>
          <p:nvPr/>
        </p:nvSpPr>
        <p:spPr>
          <a:xfrm>
            <a:off y="8685212" x="3884612"/>
            <a:ext cy="457200" cx="29718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algn="r" marL="0" indent="0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48" id="148"/>
          <p:cNvSpPr>
            <a:spLocks/>
          </p:cNvSpPr>
          <p:nvPr>
            <p:ph type="sldImg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name="Text Box 149" id="149"/>
          <p:cNvSpPr>
            <a:spLocks/>
          </p:cNvSpPr>
          <p:nvPr>
            <p:ph type="body" idx="1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魚髒鱗片脫落受傷，繼而引起水生綑菌感染的症狀稱之為：</a:t>
            </a: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二次症狀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感染症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合併症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細菌症</a:t>
            </a:r>
            <a:r>
              <a:rPr smtClean="0" lang="en-US" dirty="0"/>
              <a:t>}</a:t>
            </a:r>
          </a:p>
        </p:txBody>
      </p:sp>
      <p:sp>
        <p:nvSpPr>
          <p:cNvPr name="Text Box 150" id="150"/>
          <p:cNvSpPr txBox="1">
            <a:spLocks/>
          </p:cNvSpPr>
          <p:nvPr/>
        </p:nvSpPr>
        <p:spPr>
          <a:xfrm>
            <a:off y="8685212" x="3884612"/>
            <a:ext cy="457200" cx="29718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algn="r" marL="0" indent="0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51" id="151"/>
          <p:cNvSpPr>
            <a:spLocks/>
          </p:cNvSpPr>
          <p:nvPr>
            <p:ph type="sldImg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name="Text Box 152" id="152"/>
          <p:cNvSpPr>
            <a:spLocks/>
          </p:cNvSpPr>
          <p:nvPr>
            <p:ph type="body" idx="1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下列何者不屬於病魚體表面外觀之觀察？</a:t>
            </a: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腎臟腫大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眼球是否微微突出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體色變黑或變白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體表有無分泌大量黏液</a:t>
            </a:r>
            <a:r>
              <a:rPr smtClean="0" lang="en-US" dirty="0"/>
              <a:t>}</a:t>
            </a:r>
          </a:p>
          <a:p>
            <a:pPr>
              <a:spcBef>
                <a:spcPct val="0"/>
              </a:spcBef>
            </a:pPr>
            <a:endParaRPr smtClean="0" lang="en-US" dirty="0"/>
          </a:p>
        </p:txBody>
      </p:sp>
      <p:sp>
        <p:nvSpPr>
          <p:cNvPr name="Text Box 153" id="153"/>
          <p:cNvSpPr txBox="1">
            <a:spLocks/>
          </p:cNvSpPr>
          <p:nvPr/>
        </p:nvSpPr>
        <p:spPr>
          <a:xfrm>
            <a:off y="8685212" x="3884612"/>
            <a:ext cy="457200" cx="29718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algn="r" marL="0" indent="0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54" id="154"/>
          <p:cNvSpPr>
            <a:spLocks/>
          </p:cNvSpPr>
          <p:nvPr>
            <p:ph type="sldImg"/>
          </p:nvPr>
        </p:nvSpPr>
        <p:spPr>
          <a:xfrm>
            <a:off y="685800" x="1143000"/>
            <a:ext cy="3429000" cx="4572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name="Text Box 155" id="155"/>
          <p:cNvSpPr>
            <a:spLocks/>
          </p:cNvSpPr>
          <p:nvPr>
            <p:ph type="body" idx="1"/>
          </p:nvPr>
        </p:nvSpPr>
        <p:spPr>
          <a:xfrm>
            <a:off y="4343400" x="685800"/>
            <a:ext cy="4114800" cx="54864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>
              <a:spcBef>
                <a:spcPct val="0"/>
              </a:spcBef>
            </a:pPr>
            <a:r>
              <a:rPr smtClean="0" lang="en-US" dirty="0">
                <a:ea charset="-120" pitchFamily="18" typeface="新細明體"/>
              </a:rPr>
              <a:t>下列何者是蝦病傳染性病原？</a:t>
            </a:r>
            <a:r>
              <a:rPr smtClean="0" lang="en-US" dirty="0"/>
              <a:t>{</a:t>
            </a:r>
            <a:r>
              <a:rPr smtClean="0" lang="en-US" dirty="0">
                <a:ea charset="-120" pitchFamily="18" typeface="新細明體"/>
              </a:rPr>
              <a:t>寄生蟲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缺少膽固醇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鹽度驟變</a:t>
            </a:r>
            <a:r>
              <a:rPr smtClean="0" lang="en-US" dirty="0"/>
              <a:t> | </a:t>
            </a:r>
            <a:r>
              <a:rPr smtClean="0" lang="en-US" dirty="0">
                <a:ea charset="-120" pitchFamily="18" typeface="新細明體"/>
              </a:rPr>
              <a:t>中毒</a:t>
            </a:r>
            <a:r>
              <a:rPr smtClean="0" lang="en-US" dirty="0"/>
              <a:t>}</a:t>
            </a:r>
          </a:p>
        </p:txBody>
      </p:sp>
      <p:sp>
        <p:nvSpPr>
          <p:cNvPr name="Text Box 156" id="156"/>
          <p:cNvSpPr txBox="1">
            <a:spLocks/>
          </p:cNvSpPr>
          <p:nvPr/>
        </p:nvSpPr>
        <p:spPr>
          <a:xfrm>
            <a:off y="8685212" x="3884612"/>
            <a:ext cy="457200" cx="29718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algn="r" marL="0" indent="0"/>
            <a:r>
              <a:rPr sz="1200" smtClean="0" lang="en-US" dirty="0">
                <a:latin charset="0" pitchFamily="34" typeface="Calibri"/>
              </a:rPr>
              <a:t>*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10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1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7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8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9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ctrTitle"/>
          </p:nvPr>
        </p:nvSpPr>
        <p:spPr>
          <a:xfrm>
            <a:off y="2130425" x="685800"/>
            <a:ext cy="1470025" cx="7772400"/>
          </a:xfrm>
        </p:spPr>
        <p:txBody>
          <a:bodyPr numCol="1"/>
          <a:lstStyle/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Subtitle 2" id="3"/>
          <p:cNvSpPr>
            <a:spLocks noGrp="1"/>
          </p:cNvSpPr>
          <p:nvPr>
            <p:ph type="subTitle" idx="1"/>
          </p:nvPr>
        </p:nvSpPr>
        <p:spPr>
          <a:xfrm>
            <a:off y="3886200" x="1371600"/>
            <a:ext cy="1752600" cx="6400800"/>
          </a:xfrm>
        </p:spPr>
        <p:txBody>
          <a:bodyPr numCol="1"/>
          <a:lstStyle>
            <a:lvl1pPr algn="ctr" marL="0" indent="0">
              <a:buNone/>
              <a:defRPr/>
            </a:lvl1pPr>
            <a:lvl2pPr algn="ctr" marL="457200" indent="0">
              <a:buNone/>
              <a:defRPr/>
            </a:lvl2pPr>
            <a:lvl3pPr algn="ctr" marL="914400" indent="0">
              <a:buNone/>
              <a:defRPr/>
            </a:lvl3pPr>
            <a:lvl4pPr algn="ctr" marL="1371600" indent="0">
              <a:buNone/>
              <a:defRPr/>
            </a:lvl4pPr>
            <a:lvl5pPr algn="ctr" marL="1828800" indent="0">
              <a:buNone/>
              <a:defRPr/>
            </a:lvl5pPr>
            <a:lvl6pPr algn="ctr" marL="2286000" indent="0">
              <a:buNone/>
              <a:defRPr/>
            </a:lvl6pPr>
            <a:lvl7pPr algn="ctr" marL="2743200" indent="0">
              <a:buNone/>
              <a:defRPr/>
            </a:lvl7pPr>
            <a:lvl8pPr algn="ctr" marL="3200400" indent="0">
              <a:buNone/>
              <a:defRPr/>
            </a:lvl8pPr>
            <a:lvl9pPr algn="ctr" marL="3657600" indent="0">
              <a:buNone/>
              <a:defRPr/>
            </a:lvl9pPr>
          </a:lstStyle>
          <a:p>
            <a:r>
              <a:rPr smtClean="0" lang="en-US"/>
              <a:t>Click to edit Master subtitle style</a:t>
            </a:r>
            <a:endParaRPr lang="en-US"/>
          </a:p>
        </p:txBody>
      </p:sp>
      <p:sp>
        <p:nvSpPr>
          <p:cNvPr name="Date Placeholder 3" id="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Footer Placeholder 4" id="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Slide Number Placeholder 5" id="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type="slidenum" id="{C9600221-B624-45B7-9E68-D1D79752583D}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Vertical Text Placeholder 2" id="3"/>
          <p:cNvSpPr>
            <a:spLocks noGrp="1"/>
          </p:cNvSpPr>
          <p:nvPr>
            <p:ph type="body" idx="1" orient="vert"/>
          </p:nvPr>
        </p:nvSpPr>
        <p:spPr/>
        <p:txBody>
          <a:bodyPr vert="eaVert" numCol="1"/>
          <a:lstStyle/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Date Placeholder 3" id="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Footer Placeholder 4" id="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Slide Number Placeholder 5" id="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type="slidenum" id="{C543D10D-1B83-4EE9-8835-AFAF7628ADB8}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Vertical Title 1" id="2"/>
          <p:cNvSpPr>
            <a:spLocks noGrp="1"/>
          </p:cNvSpPr>
          <p:nvPr>
            <p:ph type="title" orient="vert"/>
          </p:nvPr>
        </p:nvSpPr>
        <p:spPr>
          <a:xfrm>
            <a:off y="274638" x="6629400"/>
            <a:ext cy="5851525" cx="2057400"/>
          </a:xfrm>
        </p:spPr>
        <p:txBody>
          <a:bodyPr vert="eaVert" numCol="1"/>
          <a:lstStyle/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Vertical Text Placeholder 2" id="3"/>
          <p:cNvSpPr>
            <a:spLocks noGrp="1"/>
          </p:cNvSpPr>
          <p:nvPr>
            <p:ph type="body" idx="1" orient="vert"/>
          </p:nvPr>
        </p:nvSpPr>
        <p:spPr>
          <a:xfrm>
            <a:off y="274638" x="457200"/>
            <a:ext cy="5851525" cx="6019800"/>
          </a:xfrm>
        </p:spPr>
        <p:txBody>
          <a:bodyPr vert="eaVert" numCol="1"/>
          <a:lstStyle/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Date Placeholder 3" id="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Footer Placeholder 4" id="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Slide Number Placeholder 5" id="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type="slidenum" id="{8A0F8399-60D2-4F5D-9CEE-64FA3803ED83}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Content Placeholder 2" id="3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Date Placeholder 3" id="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Footer Placeholder 4" id="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Slide Number Placeholder 5" id="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type="slidenum" id="{A5BC7F78-48E6-4BBC-B0E1-56BD2A17FC9C}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>
          <a:xfrm>
            <a:off y="4406900" x="722313"/>
            <a:ext cy="1362075" cx="7772400"/>
          </a:xfrm>
        </p:spPr>
        <p:txBody>
          <a:bodyPr numCol="1" anchor="t"/>
          <a:lstStyle>
            <a:lvl1pPr algn="l">
              <a:defRPr sz="4000" cap="all" b="1"/>
            </a:lvl1pPr>
          </a:lstStyle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Text Placeholder 2" id="3"/>
          <p:cNvSpPr>
            <a:spLocks noGrp="1"/>
          </p:cNvSpPr>
          <p:nvPr>
            <p:ph type="body" idx="1"/>
          </p:nvPr>
        </p:nvSpPr>
        <p:spPr>
          <a:xfrm>
            <a:off y="2906713" x="722313"/>
            <a:ext cy="1500187" cx="7772400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smtClean="0" lang="en-US"/>
              <a:t>Click to edit Master text styles</a:t>
            </a:r>
          </a:p>
        </p:txBody>
      </p:sp>
      <p:sp>
        <p:nvSpPr>
          <p:cNvPr name="Date Placeholder 3" id="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type="datetimeFigureOut" id="{4E83BA4B-50FE-4B84-AE64-D7F085A2A31A}">
              <a:rPr smtClean="0" lang="en-US"/>
              <a:t>2/4/2014</a:t>
            </a:fld>
            <a:endParaRPr lang="en-US"/>
          </a:p>
        </p:txBody>
      </p:sp>
      <p:sp>
        <p:nvSpPr>
          <p:cNvPr name="Footer Placeholder 4" id="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name="Slide Number Placeholder 5" id="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type="slidenum" id="{FD6B306A-339E-4A68-B601-FE88844A1F9D}">
              <a:rPr smtClean="0"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Content Placeholder 2" id="3"/>
          <p:cNvSpPr>
            <a:spLocks noGrp="1"/>
          </p:cNvSpPr>
          <p:nvPr>
            <p:ph sz="half" idx="1"/>
          </p:nvPr>
        </p:nvSpPr>
        <p:spPr>
          <a:xfrm>
            <a:off y="1600200" x="457200"/>
            <a:ext cy="4525963" cx="4038600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Content Placeholder 3" id="4"/>
          <p:cNvSpPr>
            <a:spLocks noGrp="1"/>
          </p:cNvSpPr>
          <p:nvPr>
            <p:ph sz="half" idx="2"/>
          </p:nvPr>
        </p:nvSpPr>
        <p:spPr>
          <a:xfrm>
            <a:off y="1600200" x="4648200"/>
            <a:ext cy="4525963" cx="4038600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Date Placeholder 4" id="5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Footer Placeholder 5" id="6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Slide Number Placeholder 6" id="7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type="slidenum" id="{146B05A8-4507-4941-A8ED-92C83DD237DC}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/>
        <p:txBody>
          <a:bodyPr numCol="1"/>
          <a:lstStyle>
            <a:lvl1pPr>
              <a:defRPr/>
            </a:lvl1pPr>
          </a:lstStyle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Text Placeholder 2" id="3"/>
          <p:cNvSpPr>
            <a:spLocks noGrp="1"/>
          </p:cNvSpPr>
          <p:nvPr>
            <p:ph type="body" idx="1"/>
          </p:nvPr>
        </p:nvSpPr>
        <p:spPr>
          <a:xfrm>
            <a:off y="1535113" x="457200"/>
            <a:ext cy="639762" cx="4040188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smtClean="0" lang="en-US"/>
              <a:t>Click to edit Master text styles</a:t>
            </a:r>
          </a:p>
        </p:txBody>
      </p:sp>
      <p:sp>
        <p:nvSpPr>
          <p:cNvPr name="Content Placeholder 3" id="4"/>
          <p:cNvSpPr>
            <a:spLocks noGrp="1"/>
          </p:cNvSpPr>
          <p:nvPr>
            <p:ph sz="half" idx="2"/>
          </p:nvPr>
        </p:nvSpPr>
        <p:spPr>
          <a:xfrm>
            <a:off y="2174875" x="457200"/>
            <a:ext cy="3951288" cx="4040188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Text Placeholder 4" id="5"/>
          <p:cNvSpPr>
            <a:spLocks noGrp="1"/>
          </p:cNvSpPr>
          <p:nvPr>
            <p:ph type="body" sz="quarter" idx="3"/>
          </p:nvPr>
        </p:nvSpPr>
        <p:spPr>
          <a:xfrm>
            <a:off y="1535113" x="4645025"/>
            <a:ext cy="639762" cx="4041775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smtClean="0" lang="en-US"/>
              <a:t>Click to edit Master text styles</a:t>
            </a:r>
          </a:p>
        </p:txBody>
      </p:sp>
      <p:sp>
        <p:nvSpPr>
          <p:cNvPr name="Content Placeholder 5" id="6"/>
          <p:cNvSpPr>
            <a:spLocks noGrp="1"/>
          </p:cNvSpPr>
          <p:nvPr>
            <p:ph sz="quarter" idx="4"/>
          </p:nvPr>
        </p:nvSpPr>
        <p:spPr>
          <a:xfrm>
            <a:off y="2174875" x="4645025"/>
            <a:ext cy="3951288" cx="4041775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Date Placeholder 6" id="7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type="datetimeFigureOut" id="{4E83BA4B-50FE-4B84-AE64-D7F085A2A31A}">
              <a:rPr smtClean="0" lang="en-US"/>
              <a:t>2/4/2014</a:t>
            </a:fld>
            <a:endParaRPr lang="en-US"/>
          </a:p>
        </p:txBody>
      </p:sp>
      <p:sp>
        <p:nvSpPr>
          <p:cNvPr name="Footer Placeholder 7" id="8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name="Slide Number Placeholder 8" id="9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type="slidenum" id="{FD6B306A-339E-4A68-B601-FE88844A1F9D}">
              <a:rPr smtClean="0"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Date Placeholder 2" id="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Footer Placeholder 3" id="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Slide Number Placeholder 4" id="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type="slidenum" id="{2D52B7B6-6F1B-4A62-B87E-81AD4998D87E}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Date Placeholder 1" id="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Footer Placeholder 2" id="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name="Slide Number Placeholder 3" id="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type="slidenum" id="{08F7B79A-4EA2-44AE-9F7F-F6A143AD2234}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>
          <a:xfrm>
            <a:off y="273050" x="457200"/>
            <a:ext cy="1162050" cx="3008313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Content Placeholder 2" id="3"/>
          <p:cNvSpPr>
            <a:spLocks noGrp="1"/>
          </p:cNvSpPr>
          <p:nvPr>
            <p:ph idx="1"/>
          </p:nvPr>
        </p:nvSpPr>
        <p:spPr>
          <a:xfrm>
            <a:off y="273050" x="3575050"/>
            <a:ext cy="5853113" cx="5111750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smtClean="0" lang="en-US"/>
              <a:t>Click to edit Master text styles</a:t>
            </a:r>
          </a:p>
          <a:p>
            <a:pPr lvl="1"/>
            <a:r>
              <a:rPr smtClean="0" lang="en-US"/>
              <a:t>Second level</a:t>
            </a:r>
          </a:p>
          <a:p>
            <a:pPr lvl="2"/>
            <a:r>
              <a:rPr smtClean="0" lang="en-US"/>
              <a:t>Third level</a:t>
            </a:r>
          </a:p>
          <a:p>
            <a:pPr lvl="3"/>
            <a:r>
              <a:rPr smtClean="0" lang="en-US"/>
              <a:t>Fourth level</a:t>
            </a:r>
          </a:p>
          <a:p>
            <a:pPr lvl="4"/>
            <a:r>
              <a:rPr smtClean="0" lang="en-US"/>
              <a:t>Fifth level</a:t>
            </a:r>
            <a:endParaRPr lang="en-US"/>
          </a:p>
        </p:txBody>
      </p:sp>
      <p:sp>
        <p:nvSpPr>
          <p:cNvPr name="Text Placeholder 3" id="4"/>
          <p:cNvSpPr>
            <a:spLocks noGrp="1"/>
          </p:cNvSpPr>
          <p:nvPr>
            <p:ph type="body" sz="half" idx="2"/>
          </p:nvPr>
        </p:nvSpPr>
        <p:spPr>
          <a:xfrm>
            <a:off y="1435100" x="457200"/>
            <a:ext cy="4691063" cx="3008313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smtClean="0" lang="en-US"/>
              <a:t>Click to edit Master text styles</a:t>
            </a:r>
          </a:p>
        </p:txBody>
      </p:sp>
      <p:sp>
        <p:nvSpPr>
          <p:cNvPr name="Date Placeholder 4" id="5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type="datetimeFigureOut" id="{4E83BA4B-50FE-4B84-AE64-D7F085A2A31A}">
              <a:rPr smtClean="0" lang="en-US"/>
              <a:t>2/4/2014</a:t>
            </a:fld>
            <a:endParaRPr lang="en-US"/>
          </a:p>
        </p:txBody>
      </p:sp>
      <p:sp>
        <p:nvSpPr>
          <p:cNvPr name="Footer Placeholder 5" id="6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name="Slide Number Placeholder 6" id="7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type="slidenum" id="{FD6B306A-339E-4A68-B601-FE88844A1F9D}">
              <a:rPr smtClean="0"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itle 1" id="2"/>
          <p:cNvSpPr>
            <a:spLocks noGrp="1"/>
          </p:cNvSpPr>
          <p:nvPr>
            <p:ph type="title"/>
          </p:nvPr>
        </p:nvSpPr>
        <p:spPr>
          <a:xfrm>
            <a:off y="4800600" x="1792288"/>
            <a:ext cy="566738" cx="5486400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smtClean="0" lang="en-US"/>
              <a:t>Click to edit Master title style</a:t>
            </a:r>
            <a:endParaRPr lang="en-US"/>
          </a:p>
        </p:txBody>
      </p:sp>
      <p:sp>
        <p:nvSpPr>
          <p:cNvPr name="Picture Placeholder 2" id="3"/>
          <p:cNvSpPr>
            <a:spLocks noGrp="1"/>
          </p:cNvSpPr>
          <p:nvPr>
            <p:ph type="pic" idx="1"/>
          </p:nvPr>
        </p:nvSpPr>
        <p:spPr>
          <a:xfrm>
            <a:off y="612775" x="1792288"/>
            <a:ext cy="4114800" cx="54864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name="Text Placeholder 3" id="4"/>
          <p:cNvSpPr>
            <a:spLocks noGrp="1"/>
          </p:cNvSpPr>
          <p:nvPr>
            <p:ph type="body" sz="half" idx="2"/>
          </p:nvPr>
        </p:nvSpPr>
        <p:spPr>
          <a:xfrm>
            <a:off y="5367338" x="1792288"/>
            <a:ext cy="804862" cx="5486400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smtClean="0" lang="en-US"/>
              <a:t>Click to edit Master text styles</a:t>
            </a:r>
          </a:p>
        </p:txBody>
      </p:sp>
      <p:sp>
        <p:nvSpPr>
          <p:cNvPr name="Date Placeholder 4" id="5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type="datetimeFigureOut" id="{4E83BA4B-50FE-4B84-AE64-D7F085A2A31A}">
              <a:rPr smtClean="0" lang="en-US"/>
              <a:t>2/4/2014</a:t>
            </a:fld>
            <a:endParaRPr lang="en-US"/>
          </a:p>
        </p:txBody>
      </p:sp>
      <p:sp>
        <p:nvSpPr>
          <p:cNvPr name="Footer Placeholder 5" id="6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name="Slide Number Placeholder 6" id="7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type="slidenum" id="{FD6B306A-339E-4A68-B601-FE88844A1F9D}">
              <a:rPr smtClean="0"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1.xml" Type="http://schemas.openxmlformats.org/officeDocument/2006/relationships/slideLayout" Id="rId12"/><Relationship Target="../slideLayouts/slideLayout10.xml" Type="http://schemas.openxmlformats.org/officeDocument/2006/relationships/slideLayout" Id="rId11"/><Relationship Target="../slideLayouts/slideLayout9.xml" Type="http://schemas.openxmlformats.org/officeDocument/2006/relationships/slideLayout" Id="rId10"/><Relationship Target="../slideLayouts/slideLayout8.xml" Type="http://schemas.openxmlformats.org/officeDocument/2006/relationships/slideLayout" Id="rId9"/><Relationship Target="../slideLayouts/slideLayout7.xml" Type="http://schemas.openxmlformats.org/officeDocument/2006/relationships/slideLayout" Id="rId8"/><Relationship Target="../slideLayouts/slideLayout6.xml" Type="http://schemas.openxmlformats.org/officeDocument/2006/relationships/slideLayout" Id="rId7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slideLayouts/slideLayout1.xml" Type="http://schemas.openxmlformats.org/officeDocument/2006/relationships/slideLayout" Id="rId2"/><Relationship Target="../theme/theme2.xml" Type="http://schemas.openxmlformats.org/officeDocument/2006/relationships/theme" Id="rId1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" id="1"/>
          <p:cNvSpPr>
            <a:spLocks/>
          </p:cNvSpPr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ln>
            <a:noFill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2" id="2"/>
          <p:cNvSpPr>
            <a:spLocks/>
          </p:cNvSpPr>
          <p:nvPr>
            <p:ph type="body" idx="1"/>
          </p:nvPr>
        </p:nvSpPr>
        <p:spPr>
          <a:xfrm>
            <a:off y="1600200" x="457200"/>
            <a:ext cy="4525962" cx="8229600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name="Text Box 3" id="3"/>
          <p:cNvSpPr>
            <a:spLocks/>
          </p:cNvSpPr>
          <p:nvPr>
            <p:ph type="dt" sz="half" idx="2"/>
          </p:nvPr>
        </p:nvSpPr>
        <p:spPr>
          <a:xfrm>
            <a:off y="6356350" x="457200"/>
            <a:ext cy="365125" cx="2133600"/>
          </a:xfrm>
          <a:prstGeom prst="rect">
            <a:avLst/>
          </a:prstGeom>
          <a:ln>
            <a:noFill/>
          </a:ln>
        </p:spPr>
        <p:txBody>
          <a:bodyPr numCol="1" anchor="ctr"/>
          <a:lstStyle/>
          <a:p>
            <a:pPr/>
            <a:r>
              <a:rPr sz="1200" smtClean="0" lang="en-US" dirty="0">
                <a:solidFill>
                  <a:srgbClr val="898989"/>
                </a:solidFill>
                <a:latin charset="0" pitchFamily="34" typeface="Calibri"/>
              </a:rPr>
              <a:t>*</a:t>
            </a:r>
          </a:p>
        </p:txBody>
      </p:sp>
      <p:sp>
        <p:nvSpPr>
          <p:cNvPr name="Text Box 4" id="4"/>
          <p:cNvSpPr>
            <a:spLocks/>
          </p:cNvSpPr>
          <p:nvPr>
            <p:ph type="ftr" sz="quarter" idx="3"/>
          </p:nvPr>
        </p:nvSpPr>
        <p:spPr>
          <a:xfrm>
            <a:off y="6356350" x="3124200"/>
            <a:ext cy="365125" cx="2895600"/>
          </a:xfrm>
          <a:prstGeom prst="rect">
            <a:avLst/>
          </a:prstGeom>
          <a:ln>
            <a:noFill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5" id="5"/>
          <p:cNvSpPr>
            <a:spLocks/>
          </p:cNvSpPr>
          <p:nvPr>
            <p:ph type="sldNum" sz="quarter" idx="4"/>
          </p:nvPr>
        </p:nvSpPr>
        <p:spPr>
          <a:xfrm>
            <a:off y="6356350" x="6553200"/>
            <a:ext cy="365125" cx="2133600"/>
          </a:xfrm>
          <a:prstGeom prst="rect">
            <a:avLst/>
          </a:prstGeom>
          <a:ln>
            <a:noFill/>
          </a:ln>
        </p:spPr>
        <p:txBody>
          <a:bodyPr numCol="1" anchor="ctr"/>
          <a:lstStyle/>
          <a:p>
            <a:pPr algn="r"/>
            <a:r>
              <a:rPr sz="1200" smtClean="0" lang="en-US" dirty="0">
                <a:solidFill>
                  <a:srgbClr val="898989"/>
                </a:solidFill>
                <a:latin charset="0" pitchFamily="34" typeface="Calibri"/>
              </a:rPr>
              <a:t>*</a:t>
            </a:r>
          </a:p>
        </p:txBody>
      </p:sp>
    </p:spTree>
  </p:cSld>
  <p:clrMap tx1="dk1" tx2="dk2" bg1="lt1" accent6="accent6" bg2="lt2" accent5="accent5" accent4="accent4" accent3="accent3" folHlink="folHlink" accent2="accent2" hlink="hlink" accent1="accent1"/>
  <p:sldLayoutIdLst>
    <p:sldLayoutId r:id="rId2" id="2147483648"/>
    <p:sldLayoutId r:id="rId3" id="2147483649"/>
    <p:sldLayoutId r:id="rId4" id="2147483650"/>
    <p:sldLayoutId r:id="rId5" id="2147483651"/>
    <p:sldLayoutId r:id="rId6" id="2147483652"/>
    <p:sldLayoutId r:id="rId7" id="2147483653"/>
    <p:sldLayoutId r:id="rId8" id="2147483654"/>
    <p:sldLayoutId r:id="rId9" id="2147483655"/>
    <p:sldLayoutId r:id="rId10" id="2147483656"/>
    <p:sldLayoutId r:id="rId11" id="2147483657"/>
    <p:sldLayoutId r:id="rId12" id="2147483658"/>
  </p:sldLayoutIdLst>
  <p:txStyles>
    <p:titleStyle>
      <a:lvl1pPr fontAlgn="base" rtl="0" marL="0" indent="0" algn="ctr" defTabSz="914400">
        <a:lnSpc>
          <a:spcPct val="100000"/>
        </a:lnSpc>
        <a:spcBef>
          <a:spcPct val="0"/>
        </a:spcBef>
        <a:spcAft>
          <a:spcPct val="0"/>
        </a:spcAft>
        <a:buNone/>
        <a:defRPr u="none" sz="4400" lang="en-US" smtClean="0" i="0" dirty="0" baseline="0" b="0">
          <a:solidFill>
            <a:schemeClr val="tx1"/>
          </a:solidFill>
          <a:latin charset="0" pitchFamily="34" typeface="Calibri"/>
          <a:ea charset="-122" typeface="宋体"/>
        </a:defRPr>
      </a:lvl1pPr>
    </p:titleStyle>
    <p:bodyStyle>
      <a:lvl1pPr fontAlgn="base" rtl="0" marL="342900" indent="-342900" algn="l" defTabSz="914400">
        <a:lnSpc>
          <a:spcPct val="100000"/>
        </a:lnSpc>
        <a:spcBef>
          <a:spcPct val="20000"/>
        </a:spcBef>
        <a:spcAft>
          <a:spcPct val="0"/>
        </a:spcAft>
        <a:buFont charset="0" typeface="Arial"/>
        <a:buChar char="•"/>
        <a:defRPr u="none" sz="3200" lang="en-US" smtClean="0" i="0" dirty="0" baseline="0" b="0">
          <a:solidFill>
            <a:schemeClr val="tx1"/>
          </a:solidFill>
          <a:latin charset="0" pitchFamily="34" typeface="Calibri"/>
          <a:ea charset="-122" typeface="宋体"/>
        </a:defRPr>
      </a:lvl1pPr>
      <a:lvl2pPr marL="742950" indent="-285750">
        <a:lnSpc>
          <a:spcPct val="100000"/>
        </a:lnSpc>
        <a:spcBef>
          <a:spcPct val="20000"/>
        </a:spcBef>
        <a:spcAft>
          <a:spcPct val="0"/>
        </a:spcAft>
        <a:buFont charset="0" typeface="Arial"/>
        <a:buChar char="–"/>
        <a:defRPr u="none" sz="2800" lang="en-US" smtClean="0" i="0" dirty="0" b="0">
          <a:solidFill>
            <a:schemeClr val="tx1"/>
          </a:solidFill>
          <a:latin charset="0" pitchFamily="34" typeface="Calibri"/>
        </a:defRPr>
      </a:lvl2pPr>
      <a:lvl3pPr marL="1143000" indent="-228600">
        <a:lnSpc>
          <a:spcPct val="100000"/>
        </a:lnSpc>
        <a:spcBef>
          <a:spcPct val="20000"/>
        </a:spcBef>
        <a:spcAft>
          <a:spcPct val="0"/>
        </a:spcAft>
        <a:buFont charset="0" typeface="Arial"/>
        <a:buChar char="•"/>
        <a:defRPr u="none" sz="2400" lang="en-US" smtClean="0" i="0" dirty="0" b="0">
          <a:solidFill>
            <a:schemeClr val="tx1"/>
          </a:solidFill>
          <a:latin charset="0" pitchFamily="34" typeface="Calibri"/>
        </a:defRPr>
      </a:lvl3pPr>
      <a:lvl4pPr marL="1600200" indent="-228600">
        <a:lnSpc>
          <a:spcPct val="100000"/>
        </a:lnSpc>
        <a:spcBef>
          <a:spcPct val="20000"/>
        </a:spcBef>
        <a:spcAft>
          <a:spcPct val="0"/>
        </a:spcAft>
        <a:buFont charset="0" typeface="Arial"/>
        <a:buChar char="–"/>
        <a:defRPr u="none" sz="2000" lang="en-US" smtClean="0" i="0" dirty="0" b="0">
          <a:solidFill>
            <a:schemeClr val="tx1"/>
          </a:solidFill>
          <a:latin charset="0" pitchFamily="34" typeface="Calibri"/>
        </a:defRPr>
      </a:lvl4pPr>
      <a:lvl5pPr marL="2057400" indent="-228600">
        <a:lnSpc>
          <a:spcPct val="100000"/>
        </a:lnSpc>
        <a:spcBef>
          <a:spcPct val="20000"/>
        </a:spcBef>
        <a:spcAft>
          <a:spcPct val="0"/>
        </a:spcAft>
        <a:buFont charset="0" typeface="Arial"/>
        <a:buChar char="»"/>
        <a:defRPr u="none" sz="2000" lang="en-US" smtClean="0" i="0" dirty="0" b="0">
          <a:solidFill>
            <a:schemeClr val="tx1"/>
          </a:solidFill>
          <a:latin charset="0" pitchFamily="34" typeface="Calibri"/>
        </a:defRPr>
      </a:lvl5pPr>
    </p:bodyStyle>
    <p:otherStyle>
      <a:lvl1pPr fontAlgn="base" rtl="0" marL="0" indent="0" algn="l" defTabSz="914400">
        <a:lnSpc>
          <a:spcPct val="100000"/>
        </a:lnSpc>
        <a:spcBef>
          <a:spcPct val="0"/>
        </a:spcBef>
        <a:spcAft>
          <a:spcPct val="0"/>
        </a:spcAft>
        <a:buNone/>
        <a:defRPr u="none" sz="1800" lang="en-US" smtClean="0" i="0" dirty="0" baseline="0" b="0">
          <a:solidFill>
            <a:schemeClr val="tx1"/>
          </a:solidFill>
          <a:latin charset="0" pitchFamily="34" typeface="Calibri"/>
          <a:ea charset="-122" typeface="宋体"/>
        </a:defRPr>
      </a:lvl1pPr>
      <a:lvl2pPr marL="457200" indent="0">
        <a:lnSpc>
          <a:spcPct val="100000"/>
        </a:lnSpc>
        <a:spcBef>
          <a:spcPct val="0"/>
        </a:spcBef>
        <a:spcAft>
          <a:spcPct val="0"/>
        </a:spcAft>
        <a:buNone/>
        <a:defRPr u="none" sz="1800" lang="en-US" smtClean="0" i="0" dirty="0" b="0">
          <a:solidFill>
            <a:schemeClr val="tx1"/>
          </a:solidFill>
          <a:latin charset="0" pitchFamily="34" typeface="Calibri"/>
        </a:defRPr>
      </a:lvl2pPr>
      <a:lvl3pPr marL="914400" indent="0">
        <a:lnSpc>
          <a:spcPct val="100000"/>
        </a:lnSpc>
        <a:spcBef>
          <a:spcPct val="0"/>
        </a:spcBef>
        <a:spcAft>
          <a:spcPct val="0"/>
        </a:spcAft>
        <a:buNone/>
        <a:defRPr u="none" sz="1800" lang="en-US" smtClean="0" i="0" dirty="0" b="0">
          <a:solidFill>
            <a:schemeClr val="tx1"/>
          </a:solidFill>
          <a:latin charset="0" pitchFamily="34" typeface="Calibri"/>
        </a:defRPr>
      </a:lvl3pPr>
      <a:lvl4pPr marL="1371600" indent="0">
        <a:lnSpc>
          <a:spcPct val="100000"/>
        </a:lnSpc>
        <a:spcBef>
          <a:spcPct val="0"/>
        </a:spcBef>
        <a:spcAft>
          <a:spcPct val="0"/>
        </a:spcAft>
        <a:buNone/>
        <a:defRPr u="none" sz="1800" lang="en-US" smtClean="0" i="0" dirty="0" b="0">
          <a:solidFill>
            <a:schemeClr val="tx1"/>
          </a:solidFill>
          <a:latin charset="0" pitchFamily="34" typeface="Calibri"/>
        </a:defRPr>
      </a:lvl4pPr>
      <a:lvl5pPr marL="1828800" indent="0">
        <a:lnSpc>
          <a:spcPct val="100000"/>
        </a:lnSpc>
        <a:spcBef>
          <a:spcPct val="0"/>
        </a:spcBef>
        <a:spcAft>
          <a:spcPct val="0"/>
        </a:spcAft>
        <a:buNone/>
        <a:defRPr u="none" sz="1800" lang="en-US" smtClean="0" i="0" dirty="0" b="0">
          <a:solidFill>
            <a:schemeClr val="tx1"/>
          </a:solidFill>
          <a:latin charset="0" pitchFamily="34" typeface="Calibri"/>
        </a:defRPr>
      </a:lvl5pPr>
    </p:otherStyle>
  </p:txStyles>
</p:sldMaster>
</file>

<file path=ppt/slides/_rels/slide1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_rels/slide15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16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17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18.xml.rels><?xml version="1.0" encoding="UTF-8" standalone="yes"?><Relationships xmlns="http://schemas.openxmlformats.org/package/2006/relationships"><Relationship Target="../media/image6.jpeg" Type="http://schemas.openxmlformats.org/officeDocument/2006/relationships/image" Id="rId7"/><Relationship Target="../media/image5.jpeg" Type="http://schemas.openxmlformats.org/officeDocument/2006/relationships/image" Id="rId6"/><Relationship Target="../media/image4.jpeg" Type="http://schemas.openxmlformats.org/officeDocument/2006/relationships/image" Id="rId5"/><Relationship Target="../media/image3.png" Type="http://schemas.openxmlformats.org/officeDocument/2006/relationships/image" Id="rId4"/><Relationship Target="../media/image2.jpeg" Type="http://schemas.openxmlformats.org/officeDocument/2006/relationships/image" Id="rId3"/><Relationship Target="../media/image1.jpeg" Type="http://schemas.openxmlformats.org/officeDocument/2006/relationships/image" Id="rId2"/><Relationship Target="../slideLayouts/slideLayout7.xml" Type="http://schemas.openxmlformats.org/officeDocument/2006/relationships/slideLayout" Id="rId1"/></Relationships>
</file>

<file path=ppt/slides/_rels/slide19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20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21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22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23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2" id="12"/>
          <p:cNvSpPr>
            <a:spLocks/>
          </p:cNvSpPr>
          <p:nvPr>
            <p:ph type="ctrTitle"/>
          </p:nvPr>
        </p:nvSpPr>
        <p:spPr>
          <a:xfrm>
            <a:off y="2130425" x="685800"/>
            <a:ext cy="1470025" cx="7772400"/>
          </a:xfrm>
          <a:prstGeom prst="rect">
            <a:avLst/>
          </a:prstGeom>
        </p:spPr>
        <p:txBody>
          <a:bodyPr tIns="45720" wrap="square" rIns="91440" numCol="1" lIns="91440" bIns="45720" anchor="ctr"/>
          <a:lstStyle>
            <a:lvl1pPr>
              <a:defRPr smtClean="0" lang="en-US" dirty="0"/>
            </a:lvl1pPr>
          </a:lstStyle>
          <a:p>
            <a:pPr/>
            <a:r>
              <a:rPr sz="4000" smtClean="0" lang="en-US" dirty="0"/>
              <a:t/>
            </a:r>
            <a:br>
              <a:rPr sz="4000" smtClean="0" lang="en-US" dirty="0"/>
            </a:br>
            <a:r>
              <a:rPr sz="4000" smtClean="0" lang="en-US" dirty="0"/>
              <a:t> </a:t>
            </a:r>
            <a:br>
              <a:rPr sz="4000" smtClean="0" lang="en-US" dirty="0"/>
            </a:br>
            <a:r>
              <a:rPr sz="4000" smtClean="0" lang="en-US" dirty="0">
                <a:ea charset="-120" pitchFamily="18" typeface="新細明體"/>
              </a:rPr>
              <a:t>水產飼料及營養</a:t>
            </a:r>
            <a:r>
              <a:rPr sz="4000" smtClean="0" lang="en-US" dirty="0"/>
              <a:t>/</a:t>
            </a:r>
            <a:r>
              <a:rPr sz="4000" smtClean="0" lang="en-US" dirty="0">
                <a:ea charset="-120" pitchFamily="18" typeface="新細明體"/>
              </a:rPr>
              <a:t>魚病及蝦病</a:t>
            </a:r>
            <a:br>
              <a:rPr sz="4000" smtClean="0" lang="en-US" dirty="0">
                <a:ea charset="-120" pitchFamily="18" typeface="新細明體"/>
              </a:rPr>
            </a:br>
            <a:r>
              <a:rPr sz="4000" smtClean="0" lang="en-US" dirty="0"/>
              <a:t>(</a:t>
            </a:r>
            <a:r>
              <a:rPr sz="4000" smtClean="0" lang="en-US" dirty="0">
                <a:ea charset="-120" pitchFamily="18" typeface="新細明體"/>
              </a:rPr>
              <a:t>含生物技術之應用</a:t>
            </a:r>
            <a:r>
              <a:rPr sz="4000" smtClean="0" lang="en-US" dirty="0"/>
              <a:t>)</a:t>
            </a:r>
            <a:br>
              <a:rPr sz="4000" smtClean="0" lang="en-US" dirty="0"/>
            </a:br>
            <a:r>
              <a:rPr sz="4000" smtClean="0" lang="en-US" dirty="0"/>
              <a:t/>
            </a:r>
            <a:br>
              <a:rPr sz="4000" smtClean="0" lang="en-US" dirty="0"/>
            </a:br>
            <a:r>
              <a:rPr sz="4000" smtClean="0" lang="en-US" dirty="0"/>
              <a:t>Aqua-feeds and Nutrition/Diseases of Fishes and Shrimps (including Application of biotechnology)</a:t>
            </a:r>
          </a:p>
        </p:txBody>
      </p:sp>
      <p:sp>
        <p:nvSpPr>
          <p:cNvPr name="Text Box 13" id="13"/>
          <p:cNvSpPr>
            <a:spLocks/>
          </p:cNvSpPr>
          <p:nvPr>
            <p:ph type="subTitle"/>
          </p:nvPr>
        </p:nvSpPr>
        <p:spPr>
          <a:xfrm>
            <a:off y="3886200" x="1371600"/>
            <a:ext cy="1752600" cx="6400800"/>
          </a:xfrm>
          <a:prstGeom prst="rect">
            <a:avLst/>
          </a:prstGeom>
        </p:spPr>
        <p:txBody>
          <a:bodyPr tIns="45720" wrap="square" rIns="91440" numCol="1" lIns="91440" bIns="45720" anchor="t"/>
          <a:lstStyle>
            <a:lvl1pPr algn="ctr" marL="0">
              <a:buNone/>
              <a:defRPr smtClean="0" lang="en-US" dirty="0"/>
            </a:lvl1pPr>
            <a:lvl2pPr algn="ctr" marL="457200">
              <a:buNone/>
              <a:defRPr smtClean="0" lang="en-US" dirty="0"/>
            </a:lvl2pPr>
            <a:lvl3pPr algn="ctr" marL="914400">
              <a:buNone/>
              <a:defRPr smtClean="0" lang="en-US" dirty="0"/>
            </a:lvl3pPr>
            <a:lvl4pPr algn="ctr" marL="1371600">
              <a:buNone/>
              <a:defRPr smtClean="0" lang="en-US" dirty="0"/>
            </a:lvl4pPr>
            <a:lvl5pPr algn="ctr" marL="1828800">
              <a:buNone/>
              <a:defRPr smtClean="0" lang="en-US" dirty="0"/>
            </a:lvl5pPr>
          </a:lstStyle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67" id="67"/>
          <p:cNvSpPr>
            <a:spLocks/>
          </p:cNvSpPr>
          <p:nvPr>
            <p:ph type="title"/>
          </p:nvPr>
        </p:nvSpPr>
        <p:spPr>
          <a:xfrm>
            <a:off y="642937" x="457200"/>
            <a:ext cy="774700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0" pitchFamily="18" typeface="新細明體"/>
              </a:rPr>
              <a:t>第三節 水產配合飼料之原料</a:t>
            </a:r>
            <a:br>
              <a:rPr sz="3600" smtClean="0" lang="en-US" dirty="0">
                <a:ea charset="-120" pitchFamily="18" typeface="新細明體"/>
              </a:rPr>
            </a:br>
          </a:p>
        </p:txBody>
      </p:sp>
      <p:sp>
        <p:nvSpPr>
          <p:cNvPr name="Text Box 68" id="68"/>
          <p:cNvSpPr>
            <a:spLocks/>
          </p:cNvSpPr>
          <p:nvPr>
            <p:ph type="obj"/>
          </p:nvPr>
        </p:nvSpPr>
        <p:spPr>
          <a:xfrm>
            <a:off y="1357312" x="428625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z="2800" smtClean="0" lang="en-US" dirty="0">
                <a:ea charset="-120" pitchFamily="18" typeface="新細明體"/>
              </a:rPr>
              <a:t>蛋白質原料：魚粉（肉食魚用得多）、黃豆粕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黏結劑：糊化澱粉、小麥蛋白、褐藻膠等，增強飼料水中安定性。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誘引劑：魚精粉、魚溶漿、蝦殼粉、蝦精、肝末粉、酵母粉等， 增進飼料嗜好性（適口性） 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其他飼料原料：米糠、麩皮(wheat bran)、粉頭(wheat flour middlings)、玉米、小麥等，草、雜食性魚類飼料用得多。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營養劑：維生素、礦物質及其預拌劑。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69" id="69"/>
          <p:cNvSpPr>
            <a:spLocks/>
          </p:cNvSpPr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0" pitchFamily="18" typeface="新細明體"/>
              </a:rPr>
              <a:t>魚病及蝦病</a:t>
            </a:r>
            <a:r>
              <a:rPr sz="3600" smtClean="0" lang="en-US" dirty="0"/>
              <a:t/>
            </a:r>
            <a:br>
              <a:rPr sz="3600" smtClean="0" lang="en-US" dirty="0"/>
            </a:br>
            <a:r>
              <a:rPr sz="3600" smtClean="0" lang="en-US" dirty="0"/>
              <a:t>Diseases of Fishes and Shrimps</a:t>
            </a:r>
          </a:p>
        </p:txBody>
      </p:sp>
      <p:sp>
        <p:nvSpPr>
          <p:cNvPr name="Text Box 70" id="70"/>
          <p:cNvSpPr>
            <a:spLocks/>
          </p:cNvSpPr>
          <p:nvPr>
            <p:ph type="obj"/>
          </p:nvPr>
        </p:nvSpPr>
        <p:spPr>
          <a:xfrm>
            <a:off y="1600200" x="457200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mtClean="0" lang="en-US" dirty="0">
                <a:ea charset="-120" pitchFamily="18" typeface="新細明體"/>
              </a:rPr>
              <a:t>第一節 魚病之種類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由魚病之發生觀之，如具備下述三個條件： ①健康的魚體 ②良好之水質環境 ③無病原生物感染，魚類應當不會害病。但是，事實上此三條件不可能完全做到，因此疾病之預防重於治療。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 魚病之種類和原因大致可分為三大類：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病原生物引起之疾病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飼料之營養或品質引起之疾病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水質環境引起之疾病</a:t>
            </a:r>
          </a:p>
          <a:p>
            <a:pPr marL="342900" indent="-342900"/>
            <a:endParaRPr sz="28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71" id="71"/>
          <p:cNvSpPr>
            <a:spLocks/>
          </p:cNvSpPr>
          <p:nvPr>
            <p:ph type="title"/>
          </p:nvPr>
        </p:nvSpPr>
        <p:spPr>
          <a:xfrm>
            <a:off y="857250" x="457200"/>
            <a:ext cy="560387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algn="l" marL="0" indent="0"/>
            <a:r>
              <a:rPr sz="3600" smtClean="0" lang="en-US" dirty="0">
                <a:ea charset="-120" pitchFamily="18" typeface="新細明體"/>
              </a:rPr>
              <a:t>第二節 魚類發病之傾向</a:t>
            </a:r>
            <a:br>
              <a:rPr sz="3600" smtClean="0" lang="en-US" dirty="0">
                <a:ea charset="-120" pitchFamily="18" typeface="新細明體"/>
              </a:rPr>
            </a:br>
          </a:p>
        </p:txBody>
      </p:sp>
      <p:sp>
        <p:nvSpPr>
          <p:cNvPr name="Text Box 72" id="72"/>
          <p:cNvSpPr>
            <a:spLocks/>
          </p:cNvSpPr>
          <p:nvPr>
            <p:ph type="obj"/>
          </p:nvPr>
        </p:nvSpPr>
        <p:spPr>
          <a:xfrm>
            <a:off y="1600200" x="457200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mtClean="0" lang="en-US" dirty="0">
                <a:ea charset="-120" pitchFamily="18" typeface="新細明體"/>
              </a:rPr>
              <a:t>㈠季節性</a:t>
            </a:r>
          </a:p>
          <a:p>
            <a:pPr marL="342900" indent="-342900"/>
            <a:r>
              <a:rPr smtClean="0" lang="en-US" dirty="0">
                <a:ea charset="-120" pitchFamily="18" typeface="新細明體"/>
              </a:rPr>
              <a:t>不同季節有水溫、日照、水中浮游生物之變化，及污染沉澱物之分解等而引起水質環境的變化。</a:t>
            </a:r>
          </a:p>
          <a:p>
            <a:pPr marL="342900" indent="-342900"/>
            <a:r>
              <a:rPr smtClean="0" lang="en-US" dirty="0">
                <a:ea charset="-120" pitchFamily="18" typeface="新細明體"/>
              </a:rPr>
              <a:t>另一方面，魚類體溫、食慾及抵抗力隨著水溫而改變，病原蟲及病原菌亦各有其適溫。因此，有易感染、易發病之時期。</a:t>
            </a:r>
          </a:p>
          <a:p>
            <a:pPr marL="342900" indent="-342900"/>
            <a:endParaRPr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73" id="73"/>
          <p:cNvSpPr>
            <a:spLocks/>
          </p:cNvSpPr>
          <p:nvPr>
            <p:ph type="ctrTitle"/>
          </p:nvPr>
        </p:nvSpPr>
        <p:spPr>
          <a:xfrm>
            <a:off y="428625" x="642937"/>
            <a:ext cy="1470025" cx="7772400"/>
          </a:xfrm>
          <a:prstGeom prst="rect">
            <a:avLst/>
          </a:prstGeom>
        </p:spPr>
        <p:txBody>
          <a:bodyPr tIns="45720" wrap="square" rIns="91440" numCol="1" lIns="91440" bIns="45720" anchor="ctr"/>
          <a:lstStyle>
            <a:lvl1pPr>
              <a:defRPr smtClean="0" lang="en-US" dirty="0"/>
            </a:lvl1pPr>
          </a:lstStyle>
          <a:p>
            <a:pPr/>
            <a:r>
              <a:rPr smtClean="0" lang="en-US" dirty="0"/>
              <a:t/>
            </a:r>
            <a:br>
              <a:rPr smtClean="0" lang="en-US" dirty="0"/>
            </a:br>
          </a:p>
        </p:txBody>
      </p:sp>
      <p:sp>
        <p:nvSpPr>
          <p:cNvPr name="Text Box 74" id="74"/>
          <p:cNvSpPr>
            <a:spLocks/>
          </p:cNvSpPr>
          <p:nvPr>
            <p:ph type="subTitle"/>
          </p:nvPr>
        </p:nvSpPr>
        <p:spPr>
          <a:xfrm>
            <a:off y="500062" x="642937"/>
            <a:ext cy="5929312" cx="7786687"/>
          </a:xfrm>
          <a:prstGeom prst="rect">
            <a:avLst/>
          </a:prstGeom>
        </p:spPr>
        <p:txBody>
          <a:bodyPr tIns="45720" wrap="square" rIns="91440" numCol="1" lIns="91440" bIns="45720" anchor="t"/>
          <a:lstStyle>
            <a:lvl1pPr algn="ctr" marL="0">
              <a:buNone/>
              <a:defRPr smtClean="0" lang="en-US" dirty="0"/>
            </a:lvl1pPr>
            <a:lvl2pPr algn="ctr" marL="457200">
              <a:buNone/>
              <a:defRPr smtClean="0" lang="en-US" dirty="0"/>
            </a:lvl2pPr>
            <a:lvl3pPr algn="ctr" marL="914400">
              <a:buNone/>
              <a:defRPr smtClean="0" lang="en-US" dirty="0"/>
            </a:lvl3pPr>
            <a:lvl4pPr algn="ctr" marL="1371600">
              <a:buNone/>
              <a:defRPr smtClean="0" lang="en-US" dirty="0"/>
            </a:lvl4pPr>
            <a:lvl5pPr algn="ctr" marL="1828800">
              <a:buNone/>
              <a:defRPr smtClean="0" lang="en-US" dirty="0"/>
            </a:lvl5pPr>
          </a:lstStyle>
          <a:p>
            <a:pPr algn="l" marL="0">
              <a:lnSpc>
                <a:spcPct val="90000"/>
              </a:lnSpc>
            </a:pPr>
            <a:r>
              <a:rPr sz="2800" smtClean="0" lang="en-US" dirty="0">
                <a:ea charset="-120" pitchFamily="18" typeface="新細明體"/>
              </a:rPr>
              <a:t>㈡感染和發病之條件</a:t>
            </a:r>
          </a:p>
          <a:p>
            <a:pPr algn="l" marL="0">
              <a:lnSpc>
                <a:spcPct val="90000"/>
              </a:lnSpc>
            </a:pPr>
            <a:r>
              <a:rPr sz="2800" smtClean="0" lang="en-US" dirty="0">
                <a:ea charset="-120" pitchFamily="18" typeface="新細明體"/>
              </a:rPr>
              <a:t>病毒、細菌及寄生蟲等病原生物感染所引起之疾病稱為</a:t>
            </a:r>
            <a:r>
              <a:rPr sz="2800" smtClean="0" lang="en-US" dirty="0" b="1">
                <a:ea charset="-120" pitchFamily="18" typeface="新細明體"/>
              </a:rPr>
              <a:t>感染症</a:t>
            </a:r>
            <a:r>
              <a:rPr sz="2800" smtClean="0" lang="en-US" dirty="0">
                <a:ea charset="-120" pitchFamily="18" typeface="新細明體"/>
              </a:rPr>
              <a:t>。但是有的感染症如腐鰓病等，其發病是有</a:t>
            </a:r>
            <a:r>
              <a:rPr sz="2800" smtClean="0" lang="en-US" dirty="0" b="1">
                <a:ea charset="-120" pitchFamily="18" typeface="新細明體"/>
              </a:rPr>
              <a:t>條件性</a:t>
            </a:r>
            <a:r>
              <a:rPr sz="2800" smtClean="0" lang="en-US" dirty="0">
                <a:ea charset="-120" pitchFamily="18" typeface="新細明體"/>
              </a:rPr>
              <a:t>的，即水溫及水質是發病的重要因素。然而病毒之發生，雖池水良好且放養密度小，仍然無法控制其發病，亦即病毒為條件性弱之疾病， 故預防重點各有不同。</a:t>
            </a:r>
          </a:p>
          <a:p>
            <a:pPr algn="l" marL="0">
              <a:lnSpc>
                <a:spcPct val="90000"/>
              </a:lnSpc>
            </a:pPr>
            <a:endParaRPr sz="2800" smtClean="0" lang="en-US" dirty="0">
              <a:ea charset="-120" pitchFamily="18" typeface="新細明體"/>
            </a:endParaRPr>
          </a:p>
          <a:p>
            <a:pPr algn="l" marL="0">
              <a:lnSpc>
                <a:spcPct val="90000"/>
              </a:lnSpc>
            </a:pPr>
            <a:r>
              <a:rPr sz="2800" smtClean="0" lang="en-US" dirty="0">
                <a:ea charset="-120" pitchFamily="18" typeface="新細明體"/>
              </a:rPr>
              <a:t>㈢一次原因、二次症狀及合併症</a:t>
            </a:r>
          </a:p>
          <a:p>
            <a:pPr algn="l" marL="0">
              <a:lnSpc>
                <a:spcPct val="90000"/>
              </a:lnSpc>
            </a:pPr>
            <a:r>
              <a:rPr sz="2800" smtClean="0" lang="en-US" dirty="0">
                <a:ea charset="-120" pitchFamily="18" typeface="新細明體"/>
              </a:rPr>
              <a:t>魚體鱗</a:t>
            </a:r>
            <a:r>
              <a:rPr sz="2800" smtClean="0" lang="en-US" dirty="0">
                <a:ea charset="-120" pitchFamily="18" typeface="新細明體"/>
              </a:rPr>
              <a:t>片脫落受傷，繼而引起</a:t>
            </a:r>
            <a:r>
              <a:rPr sz="2800" smtClean="0" lang="en-US" dirty="0">
                <a:ea charset="-120" pitchFamily="18" typeface="新細明體"/>
              </a:rPr>
              <a:t>水生菌</a:t>
            </a:r>
            <a:r>
              <a:rPr sz="2800" smtClean="0" lang="en-US" dirty="0">
                <a:ea charset="-120" pitchFamily="18" typeface="新細明體"/>
              </a:rPr>
              <a:t>感染的症</a:t>
            </a:r>
            <a:r>
              <a:rPr sz="2800" smtClean="0" lang="en-US" dirty="0">
                <a:ea charset="-120" pitchFamily="18" typeface="新細明體"/>
              </a:rPr>
              <a:t>狀，其中皮膚之損傷稱</a:t>
            </a:r>
            <a:r>
              <a:rPr sz="2800" smtClean="0" lang="en-US" dirty="0">
                <a:ea charset="-120" pitchFamily="18" typeface="新細明體"/>
              </a:rPr>
              <a:t>之</a:t>
            </a:r>
            <a:r>
              <a:rPr sz="2800" smtClean="0" lang="en-US" dirty="0">
                <a:ea charset="-120" pitchFamily="18" typeface="新細明體"/>
              </a:rPr>
              <a:t>為</a:t>
            </a:r>
            <a:r>
              <a:rPr sz="2800" smtClean="0" lang="en-US" dirty="0" b="1">
                <a:ea charset="-120" pitchFamily="18" typeface="新細明體"/>
              </a:rPr>
              <a:t>一次原因</a:t>
            </a:r>
            <a:r>
              <a:rPr sz="2800" smtClean="0" lang="en-US" dirty="0">
                <a:ea charset="-120" pitchFamily="18" typeface="新細明體"/>
              </a:rPr>
              <a:t>， 而水生菌感染乃</a:t>
            </a:r>
            <a:r>
              <a:rPr sz="2800" smtClean="0" lang="en-US" dirty="0" b="1">
                <a:ea charset="-120" pitchFamily="18" typeface="新細明體"/>
              </a:rPr>
              <a:t>二</a:t>
            </a:r>
            <a:r>
              <a:rPr sz="2800" smtClean="0" lang="en-US" dirty="0" b="1">
                <a:ea charset="-120" pitchFamily="18" typeface="新細明體"/>
              </a:rPr>
              <a:t>次</a:t>
            </a:r>
            <a:r>
              <a:rPr sz="2800" smtClean="0" lang="en-US" dirty="0" b="1">
                <a:ea charset="-120" pitchFamily="18" typeface="新細明體"/>
              </a:rPr>
              <a:t>症狀</a:t>
            </a:r>
            <a:r>
              <a:rPr sz="2800" smtClean="0" lang="en-US" dirty="0">
                <a:ea charset="-120" pitchFamily="18" typeface="新細明體"/>
              </a:rPr>
              <a:t> | 又細心檢查各種病魚，可發現由二種或三種之病原生物侵襲之疾病，即</a:t>
            </a:r>
            <a:r>
              <a:rPr sz="2800" smtClean="0" lang="en-US" dirty="0" b="1">
                <a:ea charset="-120" pitchFamily="18" typeface="新細明體"/>
              </a:rPr>
              <a:t>合</a:t>
            </a:r>
            <a:r>
              <a:rPr sz="2800" smtClean="0" lang="en-US" dirty="0" b="1">
                <a:ea charset="-120" pitchFamily="18" typeface="新細明體"/>
              </a:rPr>
              <a:t>併</a:t>
            </a:r>
            <a:r>
              <a:rPr sz="2800" smtClean="0" lang="en-US" dirty="0" b="1">
                <a:ea charset="-120" pitchFamily="18" typeface="新細明體"/>
              </a:rPr>
              <a:t>症</a:t>
            </a:r>
            <a:r>
              <a:rPr sz="2800" smtClean="0" lang="en-US" dirty="0">
                <a:ea charset="-120" pitchFamily="18" typeface="新細明體"/>
              </a:rPr>
              <a:t>， 比僅由一種病原蟲或病原菌侵襲之疾病還要多。</a:t>
            </a:r>
          </a:p>
          <a:p>
            <a:pPr algn="l" marL="0">
              <a:lnSpc>
                <a:spcPct val="90000"/>
              </a:lnSpc>
            </a:pPr>
            <a:endParaRPr sz="28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75" id="75"/>
          <p:cNvSpPr>
            <a:spLocks/>
          </p:cNvSpPr>
          <p:nvPr>
            <p:ph type="title"/>
          </p:nvPr>
        </p:nvSpPr>
        <p:spPr>
          <a:xfrm>
            <a:off y="714375" x="500062"/>
            <a:ext cy="346075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0" pitchFamily="18" typeface="新細明體"/>
              </a:rPr>
              <a:t>第三節 魚病之觀察與診斷</a:t>
            </a:r>
            <a:br>
              <a:rPr sz="3600" smtClean="0" lang="en-US" dirty="0">
                <a:ea charset="-120" pitchFamily="18" typeface="新細明體"/>
              </a:rPr>
            </a:br>
          </a:p>
        </p:txBody>
      </p:sp>
      <p:sp>
        <p:nvSpPr>
          <p:cNvPr name="Text Box 76" id="76"/>
          <p:cNvSpPr>
            <a:spLocks/>
          </p:cNvSpPr>
          <p:nvPr>
            <p:ph type="obj"/>
          </p:nvPr>
        </p:nvSpPr>
        <p:spPr>
          <a:xfrm>
            <a:off y="1143000" x="571500"/>
            <a:ext cy="535781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觀察池魚之重點①魚群之游泳狀況②攝食狀況③死魚數量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體型之觀察：肥或瘦|腹部是否膨大|魚體是否彎曲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病魚體表面外觀之觀察有無：眼球微微突出 | 體色變黑或變白 | 體表分泌大量黏液|立鱗或鱗片脫落|魚體部分呈現崩壞、潰瘍症狀|出血點及變紅|鰭之尖端擦傷或腐爛|肛門變紅而充血，凸出而糜爛|寄生水黴菌，呈水泡、白點或黑點。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鰓之觀察：色調|黏液|缺損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內臟之觀察是否：肝臟肥大或萎縮、變色|胃有餌料、積水或異物|腸或腹腔發紅充血，腸有餌料或黏液|腎臟腫大 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其他：肌肉有無出血、腐爛部分。</a:t>
            </a: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77" id="77"/>
          <p:cNvSpPr>
            <a:spLocks/>
          </p:cNvSpPr>
          <p:nvPr>
            <p:ph type="title"/>
          </p:nvPr>
        </p:nvSpPr>
        <p:spPr>
          <a:xfrm>
            <a:off y="714375" x="457200"/>
            <a:ext cy="703262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0" pitchFamily="18" typeface="新細明體"/>
              </a:rPr>
              <a:t>第四節 魚病之治療法</a:t>
            </a:r>
            <a:br>
              <a:rPr sz="3600" smtClean="0" lang="en-US" dirty="0">
                <a:ea charset="-120" pitchFamily="18" typeface="新細明體"/>
              </a:rPr>
            </a:br>
          </a:p>
        </p:txBody>
      </p:sp>
      <p:sp>
        <p:nvSpPr>
          <p:cNvPr name="Text Box 78" id="78"/>
          <p:cNvSpPr>
            <a:spLocks/>
          </p:cNvSpPr>
          <p:nvPr>
            <p:ph type="obj"/>
          </p:nvPr>
        </p:nvSpPr>
        <p:spPr>
          <a:xfrm>
            <a:off y="1143000" x="457200"/>
            <a:ext cy="49831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z="2800" smtClean="0" lang="en-US" dirty="0"/>
              <a:t>㈠</a:t>
            </a:r>
            <a:r>
              <a:rPr sz="2800" smtClean="0" lang="en-US" dirty="0">
                <a:ea charset="-120" pitchFamily="18" typeface="新細明體"/>
              </a:rPr>
              <a:t>經口投藥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現今魚病治療採用最多之方法，是將藥劑混入飼料之中經口投藥。 |治療對象為細菌性疾病及體內寄生蟲之驅除，或添加維生素等，僅攝食之魚才能吸取到藥劑。 |應嚴守成魚出售前之停藥期。</a:t>
            </a:r>
          </a:p>
          <a:p>
            <a:pPr marL="342900" indent="-342900"/>
            <a:r>
              <a:rPr sz="2800" smtClean="0" lang="en-US" dirty="0"/>
              <a:t>㈡ </a:t>
            </a:r>
            <a:r>
              <a:rPr sz="2800" smtClean="0" lang="en-US" dirty="0">
                <a:ea charset="-120" pitchFamily="18" typeface="新細明體"/>
              </a:rPr>
              <a:t>藥浴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將魚浸於適當濃度的藥水中，或在魚池內直接撒佈藥劑，以驅除外部寄生蟲及細菌性皮膚病等之方法。</a:t>
            </a:r>
          </a:p>
          <a:p>
            <a:pPr marL="342900" indent="-342900"/>
            <a:r>
              <a:rPr sz="2800" smtClean="0" lang="en-US" dirty="0"/>
              <a:t>㈢</a:t>
            </a:r>
            <a:r>
              <a:rPr sz="2800" smtClean="0" lang="en-US" dirty="0">
                <a:ea charset="-120" pitchFamily="18" typeface="新細明體"/>
              </a:rPr>
              <a:t>其他治療法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觀賞魚如金魚及錦鯉飼養尾數少，其治療可將每尾個別進行藥劑之塗抹或注射。國外也有以自動化的注射設備，進行養殖魚類藥劑或疫苗的作業</a:t>
            </a:r>
            <a:r>
              <a:rPr sz="2800" smtClean="0" lang="en-US" dirty="0">
                <a:ea charset="-120" pitchFamily="18" typeface="新細明體"/>
              </a:rPr>
              <a:t>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79" id="79"/>
          <p:cNvSpPr>
            <a:spLocks/>
          </p:cNvSpPr>
          <p:nvPr>
            <p:ph type="obj"/>
          </p:nvPr>
        </p:nvSpPr>
        <p:spPr>
          <a:xfrm>
            <a:off y="1214437" x="571500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z="2800" smtClean="0" lang="en-US" dirty="0">
                <a:ea charset="-120" pitchFamily="18" typeface="新細明體"/>
              </a:rPr>
              <a:t>蝦之養殖往往因疾病而造成嚴重之損失，存活率通常不高。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密集養殖容易產生各種疾病。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蝦病研究歷史短，許多疾病尚不甚明瞭。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蝦病預防重於治療，平時應注意飼養管理，避免水質、底質惡化。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蝦病發生時：早期發現、正確診斷|改善水質|正確選擇藥物、投藥方法及劑量|藥餌之調配要均勻|追蹤觀察療效及檢討|嚴守停藥期|妥善處理空藥罐瓶及藥浴水之排放。</a:t>
            </a:r>
          </a:p>
          <a:p>
            <a:pPr marL="342900" indent="-342900"/>
            <a:endParaRPr smtClean="0" lang="en-US" dirty="0">
              <a:ea charset="-120" pitchFamily="18" typeface="新細明體"/>
            </a:endParaRPr>
          </a:p>
        </p:txBody>
      </p:sp>
      <p:sp>
        <p:nvSpPr>
          <p:cNvPr name="Text Box 80" id="80"/>
          <p:cNvSpPr>
            <a:spLocks/>
          </p:cNvSpPr>
          <p:nvPr>
            <p:ph type="title"/>
          </p:nvPr>
        </p:nvSpPr>
        <p:spPr>
          <a:xfrm>
            <a:off y="428625" x="428625"/>
            <a:ext cy="1143000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0" pitchFamily="18" typeface="新細明體"/>
              </a:rPr>
              <a:t>第五節 蝦病之簡介</a:t>
            </a:r>
            <a:br>
              <a:rPr sz="3600" smtClean="0" lang="en-US" dirty="0">
                <a:ea charset="-120" pitchFamily="18" typeface="新細明體"/>
              </a:rPr>
            </a:b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81" id="81"/>
          <p:cNvSpPr>
            <a:spLocks/>
          </p:cNvSpPr>
          <p:nvPr>
            <p:ph type="title"/>
          </p:nvPr>
        </p:nvSpPr>
        <p:spPr>
          <a:xfrm>
            <a:off y="274637" x="457200"/>
            <a:ext cy="153987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  <p:sp>
        <p:nvSpPr>
          <p:cNvPr name="Text Box 82" id="82"/>
          <p:cNvSpPr>
            <a:spLocks/>
          </p:cNvSpPr>
          <p:nvPr>
            <p:ph type="obj"/>
          </p:nvPr>
        </p:nvSpPr>
        <p:spPr>
          <a:xfrm>
            <a:off y="714375" x="457200"/>
            <a:ext cy="5411787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mtClean="0" lang="en-US" dirty="0">
                <a:ea charset="-120" pitchFamily="18" typeface="新細明體"/>
              </a:rPr>
              <a:t>蝦病診斷步驟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                                     病蝦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水質檢查       池水    </a:t>
            </a: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           病理切片     病變檢查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 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                                    鏡檢     初步診斷      治療處理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           </a:t>
            </a: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         最終診斷— 病原分離及鑑定 —藥物感受性試驗</a:t>
            </a: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                                  追蹤觀察</a:t>
            </a: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r>
              <a:rPr smtClean="0" lang="en-US" dirty="0">
                <a:ea charset="-120" pitchFamily="18" typeface="新細明體"/>
              </a:rPr>
              <a:t>          </a:t>
            </a:r>
          </a:p>
        </p:txBody>
      </p:sp>
      <p:cxnSp>
        <p:nvCxnSpPr>
          <p:cNvPr name="Connector 83" id="83"/>
          <p:cNvCxnSpPr/>
          <p:nvPr/>
        </p:nvCxnSpPr>
        <p:spPr>
          <a:xfrm rot="5400000">
            <a:off y="2000250" x="3071812"/>
            <a:ext cy="1587" cx="714375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85" id="85"/>
          <p:cNvCxnSpPr/>
          <p:nvPr/>
        </p:nvCxnSpPr>
        <p:spPr>
          <a:xfrm rot="10800000">
            <a:off y="1928812" x="2857500"/>
            <a:ext cy="9525" cx="509587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87" id="87"/>
          <p:cNvCxnSpPr/>
          <p:nvPr/>
        </p:nvCxnSpPr>
        <p:spPr>
          <a:xfrm rot="10800000">
            <a:off y="1928812" x="1785937"/>
            <a:ext cy="1587" cx="357187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89" id="89"/>
          <p:cNvCxnSpPr/>
          <p:nvPr/>
        </p:nvCxnSpPr>
        <p:spPr>
          <a:xfrm rot="10800000" flipV="1">
            <a:off y="2928937" x="1928812"/>
            <a:ext cy="998537" cx="1071562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91" id="91"/>
          <p:cNvCxnSpPr/>
          <p:nvPr/>
        </p:nvCxnSpPr>
        <p:spPr>
          <a:xfrm rot="5400000">
            <a:off y="3429000" x="1214437"/>
            <a:ext cy="1587" cx="714375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93" id="93"/>
          <p:cNvCxnSpPr/>
          <p:nvPr/>
        </p:nvCxnSpPr>
        <p:spPr>
          <a:xfrm rot="16200000" flipH="1">
            <a:off y="2751137" x="250825"/>
            <a:ext cy="569912" cx="1643062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95" id="95"/>
          <p:cNvCxnSpPr/>
          <p:nvPr/>
        </p:nvCxnSpPr>
        <p:spPr>
          <a:xfrm rot="5400000">
            <a:off y="3249612" x="3179762"/>
            <a:ext cy="1587" cx="500062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97" id="97"/>
          <p:cNvCxnSpPr/>
          <p:nvPr/>
        </p:nvCxnSpPr>
        <p:spPr>
          <a:xfrm>
            <a:off y="3714750" x="3643312"/>
            <a:ext cy="1587" cx="214312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99" id="99"/>
          <p:cNvCxnSpPr/>
          <p:nvPr/>
        </p:nvCxnSpPr>
        <p:spPr>
          <a:xfrm>
            <a:off y="3714750" x="5145087"/>
            <a:ext cy="1587" cx="355600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101" id="101"/>
          <p:cNvCxnSpPr/>
          <p:nvPr/>
        </p:nvCxnSpPr>
        <p:spPr>
          <a:xfrm rot="5400000">
            <a:off y="4106862" x="3179762"/>
            <a:ext cy="1587" cx="500062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103" id="103"/>
          <p:cNvCxnSpPr/>
          <p:nvPr/>
        </p:nvCxnSpPr>
        <p:spPr>
          <a:xfrm rot="10800000">
            <a:off y="4929187" x="1643062"/>
            <a:ext cy="571500" cx="1000125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105" id="105"/>
          <p:cNvCxnSpPr/>
          <p:nvPr/>
        </p:nvCxnSpPr>
        <p:spPr>
          <a:xfrm rot="5400000">
            <a:off y="5035550" x="3179762"/>
            <a:ext cy="1587" cx="500062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107" id="107"/>
          <p:cNvCxnSpPr/>
          <p:nvPr/>
        </p:nvCxnSpPr>
        <p:spPr>
          <a:xfrm rot="16200000" flipV="1">
            <a:off y="4106862" x="5894387"/>
            <a:ext cy="1587" cx="500062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109" id="109"/>
          <p:cNvCxnSpPr/>
          <p:nvPr/>
        </p:nvCxnSpPr>
        <p:spPr>
          <a:xfrm rot="16200000" flipH="1">
            <a:off y="3073400" x="3929062"/>
            <a:ext cy="284162" cx="428625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name="Picture 111" id="1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y="142875" x="4643437"/>
            <a:ext cy="6313487" cx="4327525"/>
          </a:xfrm>
          <a:prstGeom prst="rect">
            <a:avLst/>
          </a:prstGeom>
          <a:noFill/>
          <a:ln>
            <a:noFill/>
          </a:ln>
        </p:spPr>
      </p:pic>
      <p:sp>
        <p:nvSpPr>
          <p:cNvPr name="Text Box 113" id="113"/>
          <p:cNvSpPr>
            <a:spLocks/>
          </p:cNvSpPr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  <p:pic>
        <p:nvPicPr>
          <p:cNvPr name="Picture 114" id="114"/>
          <p:cNvPicPr>
            <a:picLocks noChangeAspect="1"/>
          </p:cNvPicPr>
          <p:nvPr/>
        </p:nvPicPr>
        <p:blipFill>
          <a:blip r:embed="rId3"/>
          <a:srcRect t="0" r="0" l="0" b="0"/>
          <a:stretch/>
        </p:blipFill>
        <p:spPr>
          <a:xfrm>
            <a:off y="142875" x="1428750"/>
            <a:ext cy="4597400" cx="3071812"/>
          </a:xfrm>
          <a:prstGeom prst="rect">
            <a:avLst/>
          </a:prstGeom>
        </p:spPr>
      </p:pic>
      <p:pic>
        <p:nvPicPr>
          <p:cNvPr name="Picture 116" id="11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y="4572000" x="6000750"/>
            <a:ext cy="1785937" cx="2574925"/>
          </a:xfrm>
          <a:prstGeom prst="rect">
            <a:avLst/>
          </a:prstGeom>
          <a:noFill/>
          <a:ln>
            <a:noFill/>
          </a:ln>
        </p:spPr>
      </p:pic>
      <p:pic>
        <p:nvPicPr>
          <p:cNvPr name="Picture 118" id="11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y="3814762" x="357187"/>
            <a:ext cy="1273175" cx="1455737"/>
          </a:xfrm>
          <a:prstGeom prst="rect">
            <a:avLst/>
          </a:prstGeom>
          <a:noFill/>
          <a:ln>
            <a:noFill/>
          </a:ln>
        </p:spPr>
      </p:pic>
      <p:pic>
        <p:nvPicPr>
          <p:cNvPr name="Picture 120" id="120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y="5143500" x="357187"/>
            <a:ext cy="1127125" cx="1425575"/>
          </a:xfrm>
          <a:prstGeom prst="rect">
            <a:avLst/>
          </a:prstGeom>
          <a:noFill/>
          <a:ln>
            <a:noFill/>
          </a:ln>
        </p:spPr>
      </p:pic>
      <p:pic>
        <p:nvPicPr>
          <p:cNvPr name="Picture 122" id="122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y="3759200" x="1846262"/>
            <a:ext cy="2587625" cx="2357437"/>
          </a:xfrm>
          <a:prstGeom prst="rect">
            <a:avLst/>
          </a:prstGeom>
          <a:noFill/>
          <a:ln>
            <a:noFill/>
          </a:ln>
        </p:spPr>
      </p:pic>
      <p:sp>
        <p:nvSpPr>
          <p:cNvPr name="Text Box 124" id="124"/>
          <p:cNvSpPr txBox="1">
            <a:spLocks/>
          </p:cNvSpPr>
          <p:nvPr/>
        </p:nvSpPr>
        <p:spPr>
          <a:xfrm>
            <a:off y="3275012" x="4071937"/>
            <a:ext cy="2914650" cx="714375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 marL="0" indent="0">
              <a:spcBef>
                <a:spcPct val="50000"/>
              </a:spcBef>
            </a:pPr>
            <a:r>
              <a:rPr sz="1400" smtClean="0" lang="en-US" dirty="0">
                <a:ea charset="-128" pitchFamily="34" typeface="ＭＳ Ｐゴシック"/>
              </a:rPr>
              <a:t>危険</a:t>
            </a:r>
          </a:p>
          <a:p>
            <a:pPr marL="0" indent="0">
              <a:spcBef>
                <a:spcPct val="50000"/>
              </a:spcBef>
            </a:pPr>
            <a:r>
              <a:rPr sz="1400" smtClean="0" lang="en-US" dirty="0">
                <a:ea charset="-128" pitchFamily="34" typeface="ＭＳ Ｐゴシック"/>
              </a:rPr>
              <a:t>指数</a:t>
            </a:r>
          </a:p>
          <a:p>
            <a:pPr marL="0" indent="0">
              <a:spcBef>
                <a:spcPct val="50000"/>
              </a:spcBef>
            </a:pPr>
            <a:endParaRPr sz="1400" smtClean="0" lang="en-US" dirty="0">
              <a:ea charset="-128" pitchFamily="34" typeface="ＭＳ Ｐゴシック"/>
            </a:endParaRPr>
          </a:p>
          <a:p>
            <a:pPr marL="0" indent="0">
              <a:lnSpc>
                <a:spcPct val="80000"/>
              </a:lnSpc>
              <a:spcBef>
                <a:spcPct val="50000"/>
              </a:spcBef>
            </a:pPr>
            <a:r>
              <a:rPr sz="1400" smtClean="0" lang="en-US" dirty="0">
                <a:ea charset="-128" pitchFamily="34" typeface="ＭＳ Ｐゴシック"/>
              </a:rPr>
              <a:t> 高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</a:pPr>
            <a:r>
              <a:rPr sz="1400" smtClean="0" lang="en-US" dirty="0">
                <a:ea charset="-128" pitchFamily="34" typeface="ＭＳ Ｐゴシック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</a:pPr>
            <a:r>
              <a:rPr sz="1400" smtClean="0" lang="en-US" dirty="0">
                <a:ea charset="-128" pitchFamily="34" typeface="ＭＳ Ｐゴシック"/>
              </a:rPr>
              <a:t> 中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</a:pPr>
            <a:endParaRPr sz="1400" smtClean="0" lang="en-US" dirty="0">
              <a:ea charset="-128" pitchFamily="34" typeface="ＭＳ Ｐゴシック"/>
            </a:endParaRPr>
          </a:p>
          <a:p>
            <a:pPr marL="0" indent="0">
              <a:lnSpc>
                <a:spcPct val="80000"/>
              </a:lnSpc>
              <a:spcBef>
                <a:spcPct val="50000"/>
              </a:spcBef>
            </a:pPr>
            <a:r>
              <a:rPr sz="1400" smtClean="0" lang="en-US" dirty="0">
                <a:ea charset="-128" pitchFamily="34" typeface="ＭＳ Ｐゴシック"/>
              </a:rPr>
              <a:t> 低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</a:pPr>
            <a:endParaRPr sz="1400" smtClean="0" lang="en-US" dirty="0">
              <a:ea charset="-128" pitchFamily="34" typeface="ＭＳ Ｐゴシック"/>
            </a:endParaRPr>
          </a:p>
          <a:p>
            <a:pPr marL="0" indent="0">
              <a:lnSpc>
                <a:spcPct val="80000"/>
              </a:lnSpc>
              <a:spcBef>
                <a:spcPct val="50000"/>
              </a:spcBef>
            </a:pPr>
            <a:r>
              <a:rPr sz="1400" smtClean="0" lang="en-US" dirty="0">
                <a:ea charset="-128" pitchFamily="34" typeface="ＭＳ Ｐゴシック"/>
              </a:rPr>
              <a:t> 安 全</a:t>
            </a:r>
          </a:p>
        </p:txBody>
      </p:sp>
      <p:sp>
        <p:nvSpPr>
          <p:cNvPr name="Text Box 125" id="125"/>
          <p:cNvSpPr txBox="1">
            <a:spLocks/>
          </p:cNvSpPr>
          <p:nvPr/>
        </p:nvSpPr>
        <p:spPr>
          <a:xfrm>
            <a:off y="3714750" x="5662612"/>
            <a:ext cy="1714500" cx="2854325"/>
          </a:xfrm>
          <a:prstGeom prst="rect">
            <a:avLst/>
          </a:prstGeom>
          <a:noFill/>
          <a:ln>
            <a:noFill/>
          </a:ln>
        </p:spPr>
        <p:txBody>
          <a:bodyPr vert="eaVert" numCol="1">
            <a:spAutoFit/>
          </a:bodyPr>
          <a:lstStyle/>
          <a:p>
            <a:pPr marL="0" indent="0">
              <a:lnSpc>
                <a:spcPct val="105000"/>
              </a:lnSpc>
            </a:pPr>
            <a:r>
              <a:rPr sz="800" smtClean="0" lang="en-US" dirty="0">
                <a:latin charset="-128" pitchFamily="34" typeface="ＭＳ Ｐゴシック"/>
                <a:ea charset="-128" pitchFamily="34" typeface="ＭＳ Ｐゴシック"/>
              </a:rPr>
              <a:t>（6）陽性対照</a:t>
            </a: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r>
              <a:rPr sz="900" smtClean="0" lang="en-US" dirty="0">
                <a:latin charset="-128" pitchFamily="34" typeface="ＭＳ Ｐゴシック"/>
                <a:ea charset="-128" pitchFamily="34" typeface="ＭＳ Ｐゴシック"/>
              </a:rPr>
              <a:t>（５）スルファモノメトキシン</a:t>
            </a: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r>
              <a:rPr sz="900" smtClean="0" lang="en-US" dirty="0">
                <a:latin charset="-128" pitchFamily="34" typeface="ＭＳ Ｐゴシック"/>
                <a:ea charset="-128" pitchFamily="34" typeface="ＭＳ Ｐゴシック"/>
              </a:rPr>
              <a:t>（４）塩酸オキシテトラサイクリン</a:t>
            </a: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r>
              <a:rPr sz="900" smtClean="0" lang="en-US" dirty="0">
                <a:latin charset="-128" pitchFamily="34" typeface="ＭＳ Ｐゴシック"/>
                <a:ea charset="-128" pitchFamily="34" typeface="ＭＳ Ｐゴシック"/>
              </a:rPr>
              <a:t>（３）オキソリン酸</a:t>
            </a: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r>
              <a:rPr sz="900" smtClean="0" lang="en-US" dirty="0">
                <a:latin charset="-128" pitchFamily="34" typeface="ＭＳ Ｐゴシック"/>
                <a:ea charset="-128" pitchFamily="34" typeface="ＭＳ Ｐゴシック"/>
              </a:rPr>
              <a:t>（２）ミロキサシン</a:t>
            </a: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endParaRPr sz="9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>
              <a:lnSpc>
                <a:spcPct val="105000"/>
              </a:lnSpc>
            </a:pPr>
            <a:r>
              <a:rPr sz="800" smtClean="0" lang="en-US" dirty="0">
                <a:latin charset="-128" pitchFamily="34" typeface="ＭＳ Ｐゴシック"/>
                <a:ea charset="-128" pitchFamily="34" typeface="ＭＳ Ｐゴシック"/>
              </a:rPr>
              <a:t>（１）フロルフエニコール</a:t>
            </a:r>
          </a:p>
          <a:p>
            <a:pPr marL="0" indent="0">
              <a:lnSpc>
                <a:spcPct val="105000"/>
              </a:lnSpc>
            </a:pPr>
            <a:endParaRPr sz="800" smtClean="0" lang="en-US" dirty="0">
              <a:latin charset="-128" pitchFamily="34" typeface="ＭＳ Ｐゴシック"/>
              <a:ea charset="-128" pitchFamily="34" typeface="ＭＳ Ｐゴシック"/>
            </a:endParaRPr>
          </a:p>
          <a:p>
            <a:pPr marL="0" indent="0"/>
            <a:endParaRPr sz="800" smtClean="0" lang="en-US" dirty="0">
              <a:ea charset="-128" pitchFamily="34" typeface="ＭＳ Ｐゴシック"/>
            </a:endParaRPr>
          </a:p>
          <a:p>
            <a:pPr marL="0" indent="0"/>
            <a:endParaRPr sz="800" smtClean="0" lang="en-US" dirty="0">
              <a:ea charset="-128" pitchFamily="34" typeface="ＭＳ Ｐゴシック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26" id="126"/>
          <p:cNvSpPr>
            <a:spLocks/>
          </p:cNvSpPr>
          <p:nvPr>
            <p:ph type="obj"/>
          </p:nvPr>
        </p:nvSpPr>
        <p:spPr>
          <a:xfrm>
            <a:off y="1143000" x="500062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mtClean="0" lang="en-US" dirty="0">
                <a:ea charset="-120" pitchFamily="18" typeface="新細明體"/>
              </a:rPr>
              <a:t>蝦病病因：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⒈非傳染性病原：  缺少膽固醇等營養 |水溫、鹽度驟變 | 中毒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⒉傳染性病原：寄生蟲 | 細菌 |黴菌 |病毒</a:t>
            </a:r>
          </a:p>
          <a:p>
            <a:pPr marL="342900" indent="-342900"/>
            <a:r>
              <a:rPr smtClean="0" lang="en-US" dirty="0">
                <a:ea charset="-120" pitchFamily="18" typeface="新細明體"/>
              </a:rPr>
              <a:t>蝦致病機序：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如果蝦體體質纖弱，加上環境不良，則水中原先已有的病原菌就能趁機增殖而使蝦生病。因此要特別注意水質管理，給餌也要適中。</a:t>
            </a: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</p:txBody>
      </p:sp>
      <p:sp>
        <p:nvSpPr>
          <p:cNvPr name="Text Box 127" id="127"/>
          <p:cNvSpPr>
            <a:spLocks/>
          </p:cNvSpPr>
          <p:nvPr>
            <p:ph type="title"/>
          </p:nvPr>
        </p:nvSpPr>
        <p:spPr>
          <a:xfrm>
            <a:off y="274637" x="457200"/>
            <a:ext cy="296862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4" id="14"/>
          <p:cNvSpPr>
            <a:spLocks/>
          </p:cNvSpPr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mtClean="0" lang="en-US" dirty="0">
                <a:ea charset="-120" pitchFamily="18" typeface="新細明體"/>
              </a:rPr>
              <a:t>水產飼料及營養</a:t>
            </a:r>
            <a:r>
              <a:rPr smtClean="0" lang="en-US" dirty="0"/>
              <a:t/>
            </a:r>
            <a:br>
              <a:rPr smtClean="0" lang="en-US" dirty="0"/>
            </a:br>
            <a:r>
              <a:rPr smtClean="0" lang="en-US" dirty="0"/>
              <a:t>Aqua-feeds and Nutrition</a:t>
            </a:r>
          </a:p>
        </p:txBody>
      </p:sp>
      <p:sp>
        <p:nvSpPr>
          <p:cNvPr name="Text Box 15" id="15"/>
          <p:cNvSpPr>
            <a:spLocks/>
          </p:cNvSpPr>
          <p:nvPr>
            <p:ph type="obj"/>
          </p:nvPr>
        </p:nvSpPr>
        <p:spPr>
          <a:xfrm>
            <a:off y="1600200" x="457200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mtClean="0" lang="en-US" dirty="0">
                <a:ea charset="-120" pitchFamily="18" typeface="新細明體"/>
              </a:rPr>
              <a:t>第一節 人工配合飼料之種類</a:t>
            </a:r>
          </a:p>
          <a:p>
            <a:pPr marL="342900" indent="-342900">
              <a:spcBef>
                <a:spcPts val="500"/>
              </a:spcBef>
              <a:buNone/>
            </a:pPr>
            <a:r>
              <a:rPr sz="2800" smtClean="0" lang="en-US" dirty="0">
                <a:ea charset="-120" pitchFamily="18" typeface="新細明體"/>
              </a:rPr>
              <a:t>在傳統低密度的魚蝦類養殖常用活餌、生餌或補充飼料。 |所謂「</a:t>
            </a:r>
            <a:r>
              <a:rPr sz="2800" smtClean="0" lang="en-US" dirty="0" b="1">
                <a:ea charset="-120" pitchFamily="18" typeface="新細明體"/>
              </a:rPr>
              <a:t>活餌</a:t>
            </a:r>
            <a:r>
              <a:rPr sz="2800" smtClean="0" lang="en-US" dirty="0">
                <a:ea charset="-120" pitchFamily="18" typeface="新細明體"/>
              </a:rPr>
              <a:t>」，是指如輪蟲、水蚤等活體，用以直接餵養魚苗。 |所謂「</a:t>
            </a:r>
            <a:r>
              <a:rPr sz="2800" smtClean="0" lang="en-US" dirty="0" b="1">
                <a:ea charset="-120" pitchFamily="18" typeface="新細明體"/>
              </a:rPr>
              <a:t>生餌</a:t>
            </a:r>
            <a:r>
              <a:rPr sz="2800" smtClean="0" lang="en-US" dirty="0">
                <a:ea charset="-120" pitchFamily="18" typeface="新細明體"/>
              </a:rPr>
              <a:t>」，是指以生鮮方式直接餵魚、 蝦， 如將下雜魚攪碎餵魚、 蝦。 |所謂「</a:t>
            </a:r>
            <a:r>
              <a:rPr sz="2800" smtClean="0" lang="en-US" dirty="0" b="1">
                <a:ea charset="-120" pitchFamily="18" typeface="新細明體"/>
              </a:rPr>
              <a:t>補充飼料</a:t>
            </a:r>
            <a:r>
              <a:rPr sz="2800" smtClean="0" lang="en-US" dirty="0">
                <a:ea charset="-120" pitchFamily="18" typeface="新細明體"/>
              </a:rPr>
              <a:t>」，是指在活餌供應量不足時，額外投餵一些單一原料如米糠、豆餅等給虱目魚或吳郭魚等，以提供能量及一部分蛋白質為主要目的。</a:t>
            </a: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28" id="128"/>
          <p:cNvSpPr>
            <a:spLocks/>
          </p:cNvSpPr>
          <p:nvPr>
            <p:ph type="title"/>
          </p:nvPr>
        </p:nvSpPr>
        <p:spPr>
          <a:xfrm>
            <a:off y="571500" x="457200"/>
            <a:ext cy="846137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0" pitchFamily="18" typeface="新細明體"/>
              </a:rPr>
              <a:t>第六節 蝦病各論</a:t>
            </a:r>
            <a:br>
              <a:rPr sz="3600" smtClean="0" lang="en-US" dirty="0">
                <a:ea charset="-120" pitchFamily="18" typeface="新細明體"/>
              </a:rPr>
            </a:br>
          </a:p>
        </p:txBody>
      </p:sp>
      <p:sp>
        <p:nvSpPr>
          <p:cNvPr name="Text Box 129" id="129"/>
          <p:cNvSpPr>
            <a:spLocks/>
          </p:cNvSpPr>
          <p:nvPr>
            <p:ph type="obj"/>
          </p:nvPr>
        </p:nvSpPr>
        <p:spPr>
          <a:xfrm>
            <a:off y="1000125" x="571500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z="2400" smtClean="0" lang="en-US" dirty="0">
                <a:ea charset="-120" pitchFamily="18" typeface="新細明體"/>
              </a:rPr>
              <a:t>病毒：對蝦桿狀病毒|中腸腺壞死桿狀病毒—在高密度養殖系統中，桿狀病毒經由糞便的排放而釋放於環境水中為本病傳播的重要途徑。|草蝦桿狀病毒|傳染性皮下及造血組織壞死病毒(IHHN-Picornavirus)|肝胰小病毒(HPV-Parvovirus)|腸呼吸道病毒—發現於斑節蝦肝胰細胞。</a:t>
            </a:r>
          </a:p>
          <a:p>
            <a:pPr marL="342900" indent="-342900"/>
            <a:r>
              <a:rPr sz="2400" smtClean="0" lang="en-US" dirty="0">
                <a:ea charset="-120" pitchFamily="18" typeface="新細明體"/>
              </a:rPr>
              <a:t>細菌：多屬二次感染，造成軀殼、附肢及鰓等體表潰爛 |體內局部感染症|全身性敗血症。</a:t>
            </a:r>
          </a:p>
          <a:p>
            <a:pPr marL="342900" indent="-342900"/>
            <a:r>
              <a:rPr sz="2400" smtClean="0" lang="en-US" dirty="0">
                <a:ea charset="-120" pitchFamily="18" typeface="新細明體"/>
              </a:rPr>
              <a:t>黴菌：全身性黴菌感染病； 幼蝦為主|局部性黴菌感染病</a:t>
            </a:r>
          </a:p>
          <a:p>
            <a:pPr marL="342900" indent="-342900"/>
            <a:r>
              <a:rPr sz="2400" smtClean="0" lang="en-US" dirty="0">
                <a:ea charset="-120" pitchFamily="18" typeface="新細明體"/>
              </a:rPr>
              <a:t>原生動物感染：微孢子虫類—引起蝦白化症 |簇虫類 —為蝦類腸胃常見原虫。</a:t>
            </a:r>
          </a:p>
          <a:p>
            <a:pPr marL="342900" indent="-342900"/>
            <a:endParaRPr sz="24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30" id="130"/>
          <p:cNvSpPr>
            <a:spLocks/>
          </p:cNvSpPr>
          <p:nvPr>
            <p:ph type="title"/>
          </p:nvPr>
        </p:nvSpPr>
        <p:spPr>
          <a:xfrm>
            <a:off y="274637" x="457200"/>
            <a:ext cy="296862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  <p:sp>
        <p:nvSpPr>
          <p:cNvPr name="Text Box 131" id="131"/>
          <p:cNvSpPr>
            <a:spLocks/>
          </p:cNvSpPr>
          <p:nvPr>
            <p:ph type="obj"/>
          </p:nvPr>
        </p:nvSpPr>
        <p:spPr>
          <a:xfrm>
            <a:off y="1143000" x="500062"/>
            <a:ext cy="452596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z="2800" smtClean="0" lang="en-US" dirty="0">
                <a:ea charset="-120" pitchFamily="18" typeface="新細明體"/>
              </a:rPr>
              <a:t>外共生微生物引起之疾病：軀殼、附肢及鰓等體表被外共生菌、原虫或藻類附著， 引起蝦呼吸、運動、攝食、脫殼障礙。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寄生蟲： 包括吸虫、絛虫及線虫等 |養殖期間定期消毒，收成後徹底曬池，去除中間寄主棲息，大致不會有寄生蟲病的問題。</a:t>
            </a:r>
          </a:p>
          <a:p>
            <a:pPr marL="342900" indent="-342900"/>
            <a:r>
              <a:rPr sz="2800" smtClean="0" lang="en-US" dirty="0">
                <a:ea charset="-120" pitchFamily="18" typeface="新細明體"/>
              </a:rPr>
              <a:t>營養性疾病：若干重要營養素如㈠必須氨基酸㈡膽固醇㈢不飽和脂肪酸㈣胡蘿蔔素㈤鉀㈥維生素C缺乏，會引起發育不良、育成率降低及外觀不良等影響。</a:t>
            </a:r>
          </a:p>
          <a:p>
            <a:pPr marL="342900" indent="-342900"/>
            <a:endParaRPr sz="2800" smtClean="0"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32" id="132"/>
          <p:cNvSpPr>
            <a:spLocks/>
          </p:cNvSpPr>
          <p:nvPr>
            <p:ph type="title"/>
          </p:nvPr>
        </p:nvSpPr>
        <p:spPr>
          <a:xfrm>
            <a:off y="428625" x="785812"/>
            <a:ext cy="1295400" cx="77724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8" pitchFamily="34" typeface="ＭＳ Ｐゴシック"/>
              </a:rPr>
              <a:t>Targets of breed improvement in aquaculture include:</a:t>
            </a:r>
          </a:p>
        </p:txBody>
      </p:sp>
      <p:sp>
        <p:nvSpPr>
          <p:cNvPr name="Text Box 133" id="133"/>
          <p:cNvSpPr>
            <a:spLocks/>
          </p:cNvSpPr>
          <p:nvPr>
            <p:ph type="body"/>
          </p:nvPr>
        </p:nvSpPr>
        <p:spPr>
          <a:xfrm>
            <a:off y="1714500" x="1143000"/>
            <a:ext cy="4343400" cx="7086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mtClean="0" lang="en-US" dirty="0">
                <a:ea charset="-128" pitchFamily="34" typeface="ＭＳ Ｐゴシック"/>
              </a:rPr>
              <a:t>Faster growing</a:t>
            </a:r>
          </a:p>
          <a:p>
            <a:pPr marL="342900" indent="-342900"/>
            <a:r>
              <a:rPr smtClean="0" lang="en-US" dirty="0">
                <a:ea charset="-128" pitchFamily="34" typeface="ＭＳ Ｐゴシック"/>
              </a:rPr>
              <a:t>Temperature tolerance</a:t>
            </a:r>
          </a:p>
          <a:p>
            <a:pPr marL="342900" indent="-342900"/>
            <a:r>
              <a:rPr smtClean="0" lang="en-US" dirty="0">
                <a:ea charset="-128" pitchFamily="34" typeface="ＭＳ Ｐゴシック"/>
              </a:rPr>
              <a:t>Salinity tolerance</a:t>
            </a:r>
          </a:p>
          <a:p>
            <a:pPr marL="342900" indent="-342900"/>
            <a:r>
              <a:rPr smtClean="0" lang="en-US" dirty="0">
                <a:ea charset="-128" pitchFamily="34" typeface="ＭＳ Ｐゴシック"/>
              </a:rPr>
              <a:t>Better taste qualities</a:t>
            </a:r>
          </a:p>
          <a:p>
            <a:pPr marL="342900" indent="-342900"/>
            <a:r>
              <a:rPr smtClean="0" lang="en-US" dirty="0">
                <a:ea charset="-128" pitchFamily="34" typeface="ＭＳ Ｐゴシック"/>
              </a:rPr>
              <a:t>Disease resistance </a:t>
            </a:r>
          </a:p>
          <a:p>
            <a:pPr marL="342900" indent="-342900"/>
            <a:r>
              <a:rPr smtClean="0" lang="en-US" dirty="0">
                <a:ea charset="-128" pitchFamily="34" typeface="ＭＳ Ｐゴシック"/>
              </a:rPr>
              <a:t>Better feed conversions</a:t>
            </a:r>
          </a:p>
          <a:p>
            <a:pPr marL="342900" indent="-342900"/>
            <a:r>
              <a:rPr smtClean="0" lang="en-US" dirty="0">
                <a:ea charset="-128" pitchFamily="34" typeface="ＭＳ Ｐゴシック"/>
              </a:rPr>
              <a:t>High Yield　　　　　　　　 etc.                                            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34" id="134"/>
          <p:cNvSpPr>
            <a:spLocks/>
          </p:cNvSpPr>
          <p:nvPr>
            <p:ph type="title"/>
          </p:nvPr>
        </p:nvSpPr>
        <p:spPr>
          <a:xfrm>
            <a:off y="357187" x="857250"/>
            <a:ext cy="1143000" cx="7561262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2800" smtClean="0" lang="en-US" dirty="0">
                <a:ea charset="-120" pitchFamily="49" typeface="細明體"/>
              </a:rPr>
              <a:t>Molecular genetic approaches for breeding programs in aquaculture</a:t>
            </a:r>
          </a:p>
        </p:txBody>
      </p:sp>
      <p:sp>
        <p:nvSpPr>
          <p:cNvPr name="Text Box 135" id="135"/>
          <p:cNvSpPr>
            <a:spLocks/>
          </p:cNvSpPr>
          <p:nvPr>
            <p:ph type="body"/>
          </p:nvPr>
        </p:nvSpPr>
        <p:spPr>
          <a:xfrm>
            <a:off y="1643062" x="714375"/>
            <a:ext cy="4800600" cx="7667625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lnSpc>
                <a:spcPct val="90000"/>
              </a:lnSpc>
              <a:buNone/>
            </a:pPr>
            <a:r>
              <a:rPr sz="2400" smtClean="0" lang="en-US" dirty="0">
                <a:solidFill>
                  <a:srgbClr val="FFFF00"/>
                </a:solidFill>
                <a:ea charset="-128" pitchFamily="34" typeface="ＭＳ Ｐゴシック"/>
              </a:rPr>
              <a:t>(1) Soft-pass</a:t>
            </a:r>
          </a:p>
          <a:p>
            <a:pPr marL="342900" indent="-342900">
              <a:lnSpc>
                <a:spcPct val="90000"/>
              </a:lnSpc>
            </a:pPr>
            <a:r>
              <a:rPr sz="2400" smtClean="0" lang="en-US" dirty="0">
                <a:ea charset="-128" pitchFamily="34" typeface="ＭＳ Ｐゴシック"/>
              </a:rPr>
              <a:t>Selective breeding using molecular markers</a:t>
            </a:r>
          </a:p>
          <a:p>
            <a:pPr marL="342900" indent="-342900">
              <a:lnSpc>
                <a:spcPct val="90000"/>
              </a:lnSpc>
            </a:pPr>
            <a:r>
              <a:rPr sz="2400" smtClean="0" lang="en-US" dirty="0">
                <a:ea charset="-128" pitchFamily="34" typeface="ＭＳ Ｐゴシック"/>
              </a:rPr>
              <a:t>Highly complementary to traditional breeding</a:t>
            </a:r>
          </a:p>
          <a:p>
            <a:pPr marL="342900" indent="-342900">
              <a:lnSpc>
                <a:spcPct val="90000"/>
              </a:lnSpc>
            </a:pPr>
            <a:r>
              <a:rPr sz="2400" smtClean="0" lang="en-US" dirty="0">
                <a:ea charset="-120" pitchFamily="18" typeface="新細明體"/>
              </a:rPr>
              <a:t>P</a:t>
            </a:r>
            <a:r>
              <a:rPr sz="2400" smtClean="0" lang="en-US" dirty="0">
                <a:ea charset="-128" pitchFamily="34" typeface="ＭＳ Ｐゴシック"/>
              </a:rPr>
              <a:t>ossible to make a cross between different populations, tracing the genetic information of important traits with DNA markers.</a:t>
            </a:r>
          </a:p>
          <a:p>
            <a:pPr marL="342900" indent="-342900">
              <a:lnSpc>
                <a:spcPct val="90000"/>
              </a:lnSpc>
            </a:pPr>
            <a:r>
              <a:rPr sz="2400" smtClean="0" lang="en-US" dirty="0">
                <a:ea charset="-128" pitchFamily="34" typeface="ＭＳ Ｐゴシック"/>
              </a:rPr>
              <a:t>Non-GMO(Genetically Modified Organisms)</a:t>
            </a:r>
          </a:p>
          <a:p>
            <a:pPr marL="342900" indent="-342900">
              <a:lnSpc>
                <a:spcPct val="90000"/>
              </a:lnSpc>
              <a:buNone/>
            </a:pPr>
            <a:endParaRPr sz="900" smtClean="0" lang="en-US" dirty="0">
              <a:ea charset="-128" pitchFamily="34" typeface="ＭＳ Ｐゴシック"/>
            </a:endParaRPr>
          </a:p>
          <a:p>
            <a:pPr marL="342900" indent="-342900">
              <a:lnSpc>
                <a:spcPct val="90000"/>
              </a:lnSpc>
              <a:buNone/>
            </a:pPr>
            <a:r>
              <a:rPr sz="2400" smtClean="0" lang="en-US" dirty="0">
                <a:solidFill>
                  <a:srgbClr val="FFFF00"/>
                </a:solidFill>
                <a:ea charset="-128" pitchFamily="34" typeface="ＭＳ Ｐゴシック"/>
              </a:rPr>
              <a:t>(2)Hard-pass</a:t>
            </a:r>
          </a:p>
          <a:p>
            <a:pPr marL="342900" indent="-342900">
              <a:lnSpc>
                <a:spcPct val="90000"/>
              </a:lnSpc>
            </a:pPr>
            <a:r>
              <a:rPr sz="2400" smtClean="0" lang="en-US" dirty="0">
                <a:ea charset="-128" pitchFamily="34" typeface="ＭＳ Ｐゴシック"/>
              </a:rPr>
              <a:t>Creating a hybrid organism using gene manipulations (Transgenic programs)</a:t>
            </a:r>
          </a:p>
          <a:p>
            <a:pPr marL="342900" indent="-342900">
              <a:lnSpc>
                <a:spcPct val="90000"/>
              </a:lnSpc>
            </a:pPr>
            <a:r>
              <a:rPr sz="2400" smtClean="0" lang="en-US" dirty="0">
                <a:ea charset="-128" pitchFamily="34" typeface="ＭＳ Ｐゴシック"/>
              </a:rPr>
              <a:t>GMO(Genetically Modefied Organisms)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6" id="16"/>
          <p:cNvSpPr>
            <a:spLocks/>
          </p:cNvSpPr>
          <p:nvPr>
            <p:ph type="title"/>
          </p:nvPr>
        </p:nvSpPr>
        <p:spPr>
          <a:xfrm>
            <a:off y="274637" x="457200"/>
            <a:ext cy="225425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  <p:sp>
        <p:nvSpPr>
          <p:cNvPr name="Text Box 17" id="17"/>
          <p:cNvSpPr>
            <a:spLocks/>
          </p:cNvSpPr>
          <p:nvPr>
            <p:ph type="obj"/>
          </p:nvPr>
        </p:nvSpPr>
        <p:spPr>
          <a:xfrm>
            <a:off y="785812" x="457200"/>
            <a:ext cy="5340350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/>
            <a:r>
              <a:rPr sz="2800" smtClean="0" lang="en-US" dirty="0">
                <a:ea charset="-120" pitchFamily="18" typeface="新細明體"/>
              </a:rPr>
              <a:t>所謂「</a:t>
            </a:r>
            <a:r>
              <a:rPr sz="2800" smtClean="0" lang="en-US" dirty="0" b="1">
                <a:ea charset="-120" pitchFamily="18" typeface="新細明體"/>
              </a:rPr>
              <a:t>人工配合飼料</a:t>
            </a:r>
            <a:r>
              <a:rPr sz="2800" smtClean="0" lang="en-US" dirty="0">
                <a:ea charset="-120" pitchFamily="18" typeface="新細明體"/>
              </a:rPr>
              <a:t>」 ，就是以較專業化之營養學觀念，利用多種飼料原料混合與調配， 並以較精密之機械製造而成 | 在現代化高密度之養殖方式下，魚蝦類之食物源以人工配合飼料為主|人工配合飼料之使用有兩個主要目標： ⑴提供養殖魚蝦生長所需的營養 ⑵提供養殖經營者的經營利潤及方便性|其成品形態依魚蝦種類之攝食行為以不同加工方式配合，可分為如下六大類: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①</a:t>
            </a:r>
            <a:r>
              <a:rPr sz="2800" smtClean="0" lang="en-US" dirty="0" b="1">
                <a:ea charset="-120" pitchFamily="18" typeface="新細明體"/>
              </a:rPr>
              <a:t>粒狀飼料</a:t>
            </a:r>
            <a:r>
              <a:rPr sz="2800" smtClean="0" lang="en-US" dirty="0">
                <a:ea charset="-120" pitchFamily="18" typeface="新細明體"/>
              </a:rPr>
              <a:t>：普通粒狀飼料以打粒機直接製粒而成|蝦飼料特別注重其在水中之安定性，故所使用的飼料黏結劑要特別考究。</a:t>
            </a: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18" id="18"/>
          <p:cNvSpPr>
            <a:spLocks/>
          </p:cNvSpPr>
          <p:nvPr>
            <p:ph type="ctrTitle"/>
          </p:nvPr>
        </p:nvSpPr>
        <p:spPr>
          <a:xfrm>
            <a:off y="285750" x="785812"/>
            <a:ext cy="500062" cx="7772400"/>
          </a:xfrm>
          <a:prstGeom prst="rect">
            <a:avLst/>
          </a:prstGeom>
        </p:spPr>
        <p:txBody>
          <a:bodyPr tIns="45720" wrap="square" rIns="91440" numCol="1" lIns="91440" bIns="45720" anchor="ctr"/>
          <a:lstStyle>
            <a:lvl1pPr>
              <a:defRPr smtClean="0" lang="en-US" dirty="0"/>
            </a:lvl1pPr>
          </a:lstStyle>
          <a:p>
            <a:pPr/>
            <a:r>
              <a:rPr sz="4000" smtClean="0" lang="en-US" dirty="0"/>
              <a:t/>
            </a:r>
            <a:br>
              <a:rPr sz="4000" smtClean="0" lang="en-US" dirty="0"/>
            </a:br>
          </a:p>
        </p:txBody>
      </p:sp>
      <p:sp>
        <p:nvSpPr>
          <p:cNvPr name="Text Box 19" id="19"/>
          <p:cNvSpPr>
            <a:spLocks/>
          </p:cNvSpPr>
          <p:nvPr>
            <p:ph type="subTitle"/>
          </p:nvPr>
        </p:nvSpPr>
        <p:spPr>
          <a:xfrm>
            <a:off y="928687" x="500062"/>
            <a:ext cy="5429250" cx="8001000"/>
          </a:xfrm>
          <a:prstGeom prst="rect">
            <a:avLst/>
          </a:prstGeom>
        </p:spPr>
        <p:txBody>
          <a:bodyPr tIns="45720" wrap="square" rIns="91440" numCol="1" lIns="91440" bIns="45720" anchor="t"/>
          <a:lstStyle>
            <a:lvl1pPr algn="ctr" marL="0">
              <a:buNone/>
              <a:defRPr smtClean="0" lang="en-US" dirty="0"/>
            </a:lvl1pPr>
            <a:lvl2pPr algn="ctr" marL="457200">
              <a:buNone/>
              <a:defRPr smtClean="0" lang="en-US" dirty="0"/>
            </a:lvl2pPr>
            <a:lvl3pPr algn="ctr" marL="914400">
              <a:buNone/>
              <a:defRPr smtClean="0" lang="en-US" dirty="0"/>
            </a:lvl3pPr>
            <a:lvl4pPr algn="ctr" marL="1371600">
              <a:buNone/>
              <a:defRPr smtClean="0" lang="en-US" dirty="0"/>
            </a:lvl4pPr>
            <a:lvl5pPr algn="ctr" marL="1828800">
              <a:buNone/>
              <a:defRPr smtClean="0" lang="en-US" dirty="0"/>
            </a:lvl5pPr>
          </a:lstStyle>
          <a:p>
            <a:pPr algn="l" marL="346075" indent="-346075">
              <a:spcBef>
                <a:spcPts val="700"/>
              </a:spcBef>
              <a:buNone/>
            </a:pPr>
            <a:r>
              <a:rPr sz="2800" smtClean="0" lang="en-US" dirty="0">
                <a:ea charset="-120" pitchFamily="18" typeface="新細明體"/>
              </a:rPr>
              <a:t>②</a:t>
            </a:r>
            <a:r>
              <a:rPr sz="2800" smtClean="0" lang="en-US" dirty="0" b="1">
                <a:ea charset="-120" pitchFamily="18" typeface="新細明體"/>
              </a:rPr>
              <a:t>擠壓飼料：</a:t>
            </a:r>
            <a:r>
              <a:rPr sz="2800" smtClean="0" lang="en-US" dirty="0">
                <a:ea charset="-120" pitchFamily="18" typeface="新細明體"/>
              </a:rPr>
              <a:t>浮性飼料是以擠壓機製造，製成飼料之密度約為 0.45 公克/毫升</a:t>
            </a:r>
            <a:r>
              <a:rPr sz="2800" smtClean="0" lang="en-US" dirty="0">
                <a:solidFill>
                  <a:srgbClr val="898989"/>
                </a:solidFill>
                <a:ea charset="-120" pitchFamily="18" typeface="新細明體"/>
              </a:rPr>
              <a:t>| </a:t>
            </a:r>
            <a:r>
              <a:rPr sz="2800" smtClean="0" lang="en-US" dirty="0">
                <a:ea charset="-120" pitchFamily="18" typeface="新細明體"/>
              </a:rPr>
              <a:t>另外，擠壓飼料常用於飼養斑節蝦等蝦類，以製造水中安定性更好之沉性飼料。</a:t>
            </a:r>
          </a:p>
          <a:p>
            <a:pPr algn="l" marL="346075" indent="-346075"/>
            <a:r>
              <a:rPr sz="2800" smtClean="0" lang="en-US" dirty="0">
                <a:ea charset="-120" pitchFamily="18" typeface="新細明體"/>
              </a:rPr>
              <a:t>③</a:t>
            </a:r>
            <a:r>
              <a:rPr sz="2800" smtClean="0" lang="en-US" dirty="0" b="1">
                <a:ea charset="-120" pitchFamily="18" typeface="新細明體"/>
              </a:rPr>
              <a:t>粉狀飼料：</a:t>
            </a:r>
            <a:r>
              <a:rPr sz="2800" smtClean="0" lang="en-US" dirty="0">
                <a:ea charset="-120" pitchFamily="18" typeface="新細明體"/>
              </a:rPr>
              <a:t>飼料廠配製方式為原料粉碎→混合→包裝</a:t>
            </a:r>
            <a:r>
              <a:rPr sz="2800" smtClean="0" lang="en-US" dirty="0">
                <a:solidFill>
                  <a:srgbClr val="898989"/>
                </a:solidFill>
                <a:ea charset="-120" pitchFamily="18" typeface="新細明體"/>
              </a:rPr>
              <a:t>|</a:t>
            </a:r>
            <a:r>
              <a:rPr sz="2800" smtClean="0" lang="en-US" dirty="0">
                <a:ea charset="-120" pitchFamily="18" typeface="新細明體"/>
              </a:rPr>
              <a:t>養殖場配製方式為飼料添加水分及油脂→攪拌機混合成糰狀→投餵。</a:t>
            </a:r>
          </a:p>
          <a:p>
            <a:pPr algn="l" marL="346075" indent="-346075"/>
            <a:r>
              <a:rPr sz="2800" smtClean="0" lang="en-US" dirty="0">
                <a:ea charset="-120" pitchFamily="18" typeface="新細明體"/>
              </a:rPr>
              <a:t>④</a:t>
            </a:r>
            <a:r>
              <a:rPr sz="2800" smtClean="0" lang="en-US" dirty="0" b="1">
                <a:ea charset="-120" pitchFamily="18" typeface="新細明體"/>
              </a:rPr>
              <a:t>溼式粒狀飼料：</a:t>
            </a:r>
            <a:r>
              <a:rPr sz="2800" smtClean="0" lang="en-US" dirty="0">
                <a:ea charset="-120" pitchFamily="18" typeface="新細明體"/>
              </a:rPr>
              <a:t>利用家畜內臟或生魚與乾性飼料，製成水分含量為30%左右之人工飼料|整個製程必須保持在低溫狀態。</a:t>
            </a:r>
          </a:p>
          <a:p>
            <a:pPr algn="l" marL="346075" indent="-346075"/>
            <a:endParaRPr smtClean="0" lang="en-US" dirty="0">
              <a:ea charset="-120" pitchFamily="18" typeface="新細明體"/>
            </a:endParaRPr>
          </a:p>
          <a:p>
            <a:pPr algn="l" marL="346075" indent="-346075"/>
            <a:endParaRPr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20" id="20"/>
          <p:cNvSpPr>
            <a:spLocks/>
          </p:cNvSpPr>
          <p:nvPr>
            <p:ph type="title"/>
          </p:nvPr>
        </p:nvSpPr>
        <p:spPr>
          <a:xfrm>
            <a:off y="274637" x="457200"/>
            <a:ext cy="225425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  <p:sp>
        <p:nvSpPr>
          <p:cNvPr name="Text Box 21" id="21"/>
          <p:cNvSpPr>
            <a:spLocks/>
          </p:cNvSpPr>
          <p:nvPr>
            <p:ph type="obj"/>
          </p:nvPr>
        </p:nvSpPr>
        <p:spPr>
          <a:xfrm>
            <a:off y="1357312" x="457200"/>
            <a:ext cy="4768850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⑤</a:t>
            </a:r>
            <a:r>
              <a:rPr sz="2800" smtClean="0" lang="en-US" dirty="0" b="1">
                <a:ea charset="-120" pitchFamily="18" typeface="新細明體"/>
              </a:rPr>
              <a:t>片狀飼料：</a:t>
            </a:r>
            <a:r>
              <a:rPr sz="2800" smtClean="0" lang="en-US" dirty="0">
                <a:ea charset="-120" pitchFamily="18" typeface="新細明體"/>
              </a:rPr>
              <a:t>飼料原料經研磨極細後，加水及黏結劑充分混合，再以鼓型乾燥機乾燥製成薄片狀飼料|需有在水面懸浮的性質|飼料中添加類胡蘿蔔素，可使觀賞魚保持鮮紅的體色。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⑥</a:t>
            </a:r>
            <a:r>
              <a:rPr sz="2800" smtClean="0" lang="en-US" dirty="0" b="1">
                <a:ea charset="-120" pitchFamily="18" typeface="新細明體"/>
              </a:rPr>
              <a:t>微粒子人工飼料</a:t>
            </a:r>
            <a:r>
              <a:rPr sz="2800" smtClean="0" lang="en-US" dirty="0">
                <a:ea charset="-120" pitchFamily="18" typeface="新細明體"/>
              </a:rPr>
              <a:t>：能取代生物餌料且營養價值高的人工餌料|大小須在10~500微米範圍|其比重要能自由調節|投於水中時其營養素要不溶出，而攝餌後卻能為水生動物所消化吸收|依製造法與性狀之不同可分下列三種型態：微膠囊化人工飼料|微粒黏結人工飼料|微粒包衣人工飼料</a:t>
            </a: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  <a:p>
            <a:pPr marL="342900" indent="-342900"/>
            <a:endParaRPr sz="2800" smtClean="0" lang="en-US" dirty="0">
              <a:ea charset="-120" pitchFamily="18" typeface="新細明體"/>
            </a:endParaRPr>
          </a:p>
          <a:p>
            <a:pPr marL="342900" indent="-342900"/>
            <a:endParaRPr sz="28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22" id="22"/>
          <p:cNvSpPr>
            <a:spLocks/>
          </p:cNvSpPr>
          <p:nvPr>
            <p:ph type="obj"/>
          </p:nvPr>
        </p:nvSpPr>
        <p:spPr>
          <a:xfrm>
            <a:off y="357187" x="500062"/>
            <a:ext cy="6357937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z="2400" smtClean="0" lang="en-US" dirty="0" b="1">
                <a:ea charset="-120" pitchFamily="18" typeface="新細明體"/>
              </a:rPr>
              <a:t>     微膠囊化人工飼料</a:t>
            </a:r>
            <a:r>
              <a:rPr sz="2000" smtClean="0" lang="en-US" dirty="0">
                <a:ea charset="-120" pitchFamily="18" typeface="新細明體"/>
              </a:rPr>
              <a:t>(microencapsulated diets, MED) </a:t>
            </a:r>
            <a:r>
              <a:rPr sz="2400" smtClean="0" lang="en-US" dirty="0">
                <a:ea charset="-120" pitchFamily="18" typeface="新細明體"/>
              </a:rPr>
              <a:t>將溶液、膠體、膏狀或固形飼料原料包在覆膜內。</a:t>
            </a:r>
            <a:r>
              <a:rPr sz="2000" smtClean="0" lang="en-US" dirty="0">
                <a:ea charset="-120" pitchFamily="18" typeface="新細明體"/>
              </a:rPr>
              <a:t>MED</a:t>
            </a:r>
            <a:r>
              <a:rPr sz="2400" smtClean="0" lang="en-US" dirty="0">
                <a:ea charset="-120" pitchFamily="18" typeface="新細明體"/>
              </a:rPr>
              <a:t>依覆膜種類之不同，有尼龍蛋白</a:t>
            </a:r>
            <a:r>
              <a:rPr sz="2000" smtClean="0" lang="en-US" dirty="0">
                <a:ea charset="-120" pitchFamily="18" typeface="新細明體"/>
              </a:rPr>
              <a:t>MED</a:t>
            </a:r>
            <a:r>
              <a:rPr sz="2400" smtClean="0" lang="en-US" dirty="0">
                <a:ea charset="-120" pitchFamily="18" typeface="新細明體"/>
              </a:rPr>
              <a:t>，膠蛋白－阿拉伯膠</a:t>
            </a:r>
            <a:r>
              <a:rPr sz="2000" smtClean="0" lang="en-US" dirty="0">
                <a:ea charset="-120" pitchFamily="18" typeface="新細明體"/>
              </a:rPr>
              <a:t>MED、chitosam MED</a:t>
            </a:r>
            <a:r>
              <a:rPr sz="2400" smtClean="0" lang="en-US" dirty="0">
                <a:ea charset="-120" pitchFamily="18" typeface="新細明體"/>
              </a:rPr>
              <a:t>等。|</a:t>
            </a:r>
            <a:r>
              <a:rPr sz="2400" smtClean="0" lang="en-US" dirty="0" b="1">
                <a:ea charset="-120" pitchFamily="18" typeface="新細明體"/>
              </a:rPr>
              <a:t>微粒黏結人工飼料</a:t>
            </a:r>
            <a:r>
              <a:rPr sz="2000" smtClean="0" lang="en-US" dirty="0">
                <a:ea charset="-120" pitchFamily="18" typeface="新細明體"/>
              </a:rPr>
              <a:t>(Microbinded diet,MBD)  </a:t>
            </a:r>
            <a:r>
              <a:rPr sz="2400" smtClean="0" lang="en-US" dirty="0">
                <a:ea charset="-120" pitchFamily="18" typeface="新細明體"/>
              </a:rPr>
              <a:t>飼料材料是用黏結劑黏結，飼料的形狀與在水中的安定性靠黏結劑保持。依黏結劑的種類分有洋菜</a:t>
            </a:r>
            <a:r>
              <a:rPr sz="2000" smtClean="0" lang="en-US" dirty="0">
                <a:ea charset="-120" pitchFamily="18" typeface="新細明體"/>
              </a:rPr>
              <a:t>MBD</a:t>
            </a:r>
            <a:r>
              <a:rPr sz="2400" smtClean="0" lang="en-US" dirty="0">
                <a:ea charset="-120" pitchFamily="18" typeface="新細明體"/>
              </a:rPr>
              <a:t>，膠蛋白</a:t>
            </a:r>
            <a:r>
              <a:rPr sz="2000" smtClean="0" lang="en-US" dirty="0">
                <a:ea charset="-120" pitchFamily="18" typeface="新細明體"/>
              </a:rPr>
              <a:t>MBD</a:t>
            </a:r>
            <a:r>
              <a:rPr sz="2400" smtClean="0" lang="en-US" dirty="0">
                <a:ea charset="-120" pitchFamily="18" typeface="新細明體"/>
              </a:rPr>
              <a:t>，玉米蛋白</a:t>
            </a:r>
            <a:r>
              <a:rPr sz="2000" smtClean="0" lang="en-US" dirty="0">
                <a:ea charset="-120" pitchFamily="18" typeface="新細明體"/>
              </a:rPr>
              <a:t>MBD</a:t>
            </a:r>
            <a:r>
              <a:rPr sz="2400" smtClean="0" lang="en-US" dirty="0">
                <a:ea charset="-120" pitchFamily="18" typeface="新細明體"/>
              </a:rPr>
              <a:t>，紅藻膠</a:t>
            </a:r>
            <a:r>
              <a:rPr sz="2000" smtClean="0" lang="en-US" dirty="0">
                <a:ea charset="-120" pitchFamily="18" typeface="新細明體"/>
              </a:rPr>
              <a:t>MBD</a:t>
            </a:r>
            <a:r>
              <a:rPr sz="2400" smtClean="0" lang="en-US" dirty="0">
                <a:ea charset="-120" pitchFamily="18" typeface="新細明體"/>
              </a:rPr>
              <a:t>等。|</a:t>
            </a:r>
            <a:r>
              <a:rPr sz="2400" smtClean="0" lang="en-US" dirty="0" b="1">
                <a:ea charset="-120" pitchFamily="18" typeface="新細明體"/>
              </a:rPr>
              <a:t>微粒包衣人工飼料</a:t>
            </a:r>
            <a:r>
              <a:rPr sz="2000" smtClean="0" lang="en-US" dirty="0">
                <a:ea charset="-120" pitchFamily="18" typeface="新細明體"/>
              </a:rPr>
              <a:t>(Microcoated diets,MCD) </a:t>
            </a:r>
            <a:r>
              <a:rPr sz="2400" smtClean="0" lang="en-US" dirty="0">
                <a:ea charset="-120" pitchFamily="18" typeface="新細明體"/>
              </a:rPr>
              <a:t>用被覆材料將飼料成分包衣起來，使其在水中呈安定狀態。依包衣材料之不同，可分成尼龍蛋白</a:t>
            </a:r>
            <a:r>
              <a:rPr sz="2000" smtClean="0" lang="en-US" dirty="0">
                <a:ea charset="-120" pitchFamily="18" typeface="新細明體"/>
              </a:rPr>
              <a:t>MCD</a:t>
            </a:r>
            <a:r>
              <a:rPr sz="2400" smtClean="0" lang="en-US" dirty="0">
                <a:ea charset="-120" pitchFamily="18" typeface="新細明體"/>
              </a:rPr>
              <a:t>，膽固醇－卵磷脂</a:t>
            </a:r>
            <a:r>
              <a:rPr sz="2000" smtClean="0" lang="en-US" dirty="0">
                <a:ea charset="-120" pitchFamily="18" typeface="新細明體"/>
              </a:rPr>
              <a:t>MCD</a:t>
            </a:r>
            <a:r>
              <a:rPr sz="2400" smtClean="0" lang="en-US" dirty="0">
                <a:ea charset="-120" pitchFamily="18" typeface="新細明體"/>
              </a:rPr>
              <a:t>。</a:t>
            </a: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r>
              <a:rPr sz="2400" smtClean="0" lang="en-US" dirty="0">
                <a:ea charset="-120" pitchFamily="18" typeface="新細明體"/>
              </a:rPr>
              <a:t>微膠囊化人工飼料|微粒黏結人工飼料|微粒包衣人工飼料</a:t>
            </a:r>
          </a:p>
        </p:txBody>
      </p:sp>
      <p:sp>
        <p:nvSpPr>
          <p:cNvPr name="Text Box 23" id="23"/>
          <p:cNvSpPr>
            <a:spLocks/>
          </p:cNvSpPr>
          <p:nvPr/>
        </p:nvSpPr>
        <p:spPr>
          <a:xfrm>
            <a:off y="4071937" x="1143000"/>
            <a:ext cy="1071562" cx="1143000"/>
          </a:xfrm>
          <a:custGeom>
            <a:avLst/>
            <a:gdLst/>
            <a:ahLst/>
            <a:cxnLst/>
            <a:rect t="0" r="r" l="0" b="b"/>
            <a:pathLst>
              <a:path w="1143000" h="1071563">
                <a:moveTo>
                  <a:pt y="535781" x="0"/>
                </a:moveTo>
                <a:close/>
                <a:moveTo>
                  <a:pt y="1" x="0"/>
                </a:move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24" id="24"/>
          <p:cNvSpPr>
            <a:spLocks/>
          </p:cNvSpPr>
          <p:nvPr/>
        </p:nvSpPr>
        <p:spPr>
          <a:xfrm>
            <a:off y="3929062" x="6215062"/>
            <a:ext cy="1071562" cx="1143000"/>
          </a:xfrm>
          <a:custGeom>
            <a:avLst/>
            <a:gdLst/>
            <a:ahLst/>
            <a:cxnLst/>
            <a:rect t="0" r="r" l="0" b="b"/>
            <a:pathLst>
              <a:path w="1143000" h="1071563">
                <a:moveTo>
                  <a:pt y="535781" x="0"/>
                </a:moveTo>
                <a:close/>
                <a:moveTo>
                  <a:pt y="1" x="0"/>
                </a:moveTo>
                <a:close/>
              </a:path>
            </a:pathLst>
          </a:custGeom>
          <a:solidFill>
            <a:schemeClr val="accent1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25" id="25"/>
          <p:cNvSpPr>
            <a:spLocks/>
          </p:cNvSpPr>
          <p:nvPr/>
        </p:nvSpPr>
        <p:spPr>
          <a:xfrm>
            <a:off y="4000500" x="3786187"/>
            <a:ext cy="1071562" cx="1143000"/>
          </a:xfrm>
          <a:prstGeom prst="ellipse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26" id="26"/>
          <p:cNvSpPr>
            <a:spLocks/>
          </p:cNvSpPr>
          <p:nvPr/>
        </p:nvSpPr>
        <p:spPr>
          <a:xfrm>
            <a:off y="4857750" x="4295775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27" id="27"/>
          <p:cNvSpPr>
            <a:spLocks/>
          </p:cNvSpPr>
          <p:nvPr/>
        </p:nvSpPr>
        <p:spPr>
          <a:xfrm>
            <a:off y="4754562" x="409416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28" id="28"/>
          <p:cNvSpPr>
            <a:spLocks/>
          </p:cNvSpPr>
          <p:nvPr/>
        </p:nvSpPr>
        <p:spPr>
          <a:xfrm>
            <a:off y="4429125" x="473551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29" id="29"/>
          <p:cNvSpPr>
            <a:spLocks/>
          </p:cNvSpPr>
          <p:nvPr/>
        </p:nvSpPr>
        <p:spPr>
          <a:xfrm>
            <a:off y="4714875" x="6751637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0" id="30"/>
          <p:cNvSpPr>
            <a:spLocks/>
          </p:cNvSpPr>
          <p:nvPr/>
        </p:nvSpPr>
        <p:spPr>
          <a:xfrm>
            <a:off y="4540250" x="4187825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1" id="31"/>
          <p:cNvSpPr>
            <a:spLocks/>
          </p:cNvSpPr>
          <p:nvPr/>
        </p:nvSpPr>
        <p:spPr>
          <a:xfrm>
            <a:off y="4803775" x="4511675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2" id="32"/>
          <p:cNvSpPr>
            <a:spLocks/>
          </p:cNvSpPr>
          <p:nvPr/>
        </p:nvSpPr>
        <p:spPr>
          <a:xfrm>
            <a:off y="4660900" x="4692650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3" id="33"/>
          <p:cNvSpPr>
            <a:spLocks/>
          </p:cNvSpPr>
          <p:nvPr/>
        </p:nvSpPr>
        <p:spPr>
          <a:xfrm>
            <a:off y="4325937" x="3887787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4" id="34"/>
          <p:cNvSpPr>
            <a:spLocks/>
          </p:cNvSpPr>
          <p:nvPr/>
        </p:nvSpPr>
        <p:spPr>
          <a:xfrm>
            <a:off y="4214812" x="4592637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5" id="35"/>
          <p:cNvSpPr>
            <a:spLocks/>
          </p:cNvSpPr>
          <p:nvPr/>
        </p:nvSpPr>
        <p:spPr>
          <a:xfrm>
            <a:off y="4151312" x="4054475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6" id="36"/>
          <p:cNvSpPr>
            <a:spLocks/>
          </p:cNvSpPr>
          <p:nvPr/>
        </p:nvSpPr>
        <p:spPr>
          <a:xfrm>
            <a:off y="4572000" x="396081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7" id="37"/>
          <p:cNvSpPr>
            <a:spLocks/>
          </p:cNvSpPr>
          <p:nvPr/>
        </p:nvSpPr>
        <p:spPr>
          <a:xfrm>
            <a:off y="4362450" x="4362450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8" id="38"/>
          <p:cNvSpPr>
            <a:spLocks/>
          </p:cNvSpPr>
          <p:nvPr/>
        </p:nvSpPr>
        <p:spPr>
          <a:xfrm>
            <a:off y="4106862" x="429101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39" id="39"/>
          <p:cNvSpPr>
            <a:spLocks/>
          </p:cNvSpPr>
          <p:nvPr/>
        </p:nvSpPr>
        <p:spPr>
          <a:xfrm>
            <a:off y="4089400" x="675481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0" id="40"/>
          <p:cNvSpPr>
            <a:spLocks/>
          </p:cNvSpPr>
          <p:nvPr/>
        </p:nvSpPr>
        <p:spPr>
          <a:xfrm>
            <a:off y="4429125" x="707231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1" id="41"/>
          <p:cNvSpPr>
            <a:spLocks/>
          </p:cNvSpPr>
          <p:nvPr/>
        </p:nvSpPr>
        <p:spPr>
          <a:xfrm>
            <a:off y="4591050" x="643731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2" id="42"/>
          <p:cNvSpPr>
            <a:spLocks/>
          </p:cNvSpPr>
          <p:nvPr/>
        </p:nvSpPr>
        <p:spPr>
          <a:xfrm>
            <a:off y="4325937" x="6826250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3" id="43"/>
          <p:cNvSpPr>
            <a:spLocks/>
          </p:cNvSpPr>
          <p:nvPr/>
        </p:nvSpPr>
        <p:spPr>
          <a:xfrm>
            <a:off y="4478337" x="6665912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4" id="44"/>
          <p:cNvSpPr>
            <a:spLocks/>
          </p:cNvSpPr>
          <p:nvPr/>
        </p:nvSpPr>
        <p:spPr>
          <a:xfrm>
            <a:off y="4191000" x="6999287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5" id="45"/>
          <p:cNvSpPr>
            <a:spLocks/>
          </p:cNvSpPr>
          <p:nvPr/>
        </p:nvSpPr>
        <p:spPr>
          <a:xfrm>
            <a:off y="4572000" x="4408487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6" id="46"/>
          <p:cNvSpPr>
            <a:spLocks/>
          </p:cNvSpPr>
          <p:nvPr/>
        </p:nvSpPr>
        <p:spPr>
          <a:xfrm>
            <a:off y="4321175" x="6416675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7" id="47"/>
          <p:cNvSpPr>
            <a:spLocks/>
          </p:cNvSpPr>
          <p:nvPr/>
        </p:nvSpPr>
        <p:spPr>
          <a:xfrm>
            <a:off y="4124325" x="6542087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sp>
        <p:nvSpPr>
          <p:cNvPr name="Text Box 48" id="48"/>
          <p:cNvSpPr>
            <a:spLocks/>
          </p:cNvSpPr>
          <p:nvPr/>
        </p:nvSpPr>
        <p:spPr>
          <a:xfrm>
            <a:off y="4640262" x="6950075"/>
            <a:ext cy="142875" cx="142875"/>
          </a:xfrm>
          <a:prstGeom prst="flowChartConnector">
            <a:avLst/>
          </a:prstGeom>
          <a:noFill/>
          <a:ln w="25400">
            <a:solidFill>
              <a:srgbClr val="385D8A"/>
            </a:solidFill>
            <a:round/>
            <a:headEnd/>
            <a:tailEnd/>
          </a:ln>
        </p:spPr>
        <p:txBody>
          <a:bodyPr numCol="1" anchor="ctr"/>
          <a:lstStyle/>
          <a:p>
            <a:endParaRPr/>
          </a:p>
        </p:txBody>
      </p:sp>
      <p:cxnSp>
        <p:nvCxnSpPr>
          <p:cNvPr name="Connector 49" id="49"/>
          <p:cNvCxnSpPr/>
          <p:nvPr/>
        </p:nvCxnSpPr>
        <p:spPr>
          <a:xfrm rot="10800000" flipV="1">
            <a:off y="4143375" x="2214562"/>
            <a:ext cy="214312" cx="357187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51" id="51"/>
          <p:cNvCxnSpPr/>
          <p:nvPr/>
        </p:nvCxnSpPr>
        <p:spPr>
          <a:xfrm rot="10800000" flipV="1">
            <a:off y="4286250" x="4786312"/>
            <a:ext cy="214312" cx="357187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53" id="53"/>
          <p:cNvCxnSpPr/>
          <p:nvPr/>
        </p:nvCxnSpPr>
        <p:spPr>
          <a:xfrm rot="10800000" flipV="1">
            <a:off y="4059237" x="7059612"/>
            <a:ext cy="214312" cx="357187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cxnSp>
        <p:nvCxnSpPr>
          <p:cNvPr name="Connector 55" id="55"/>
          <p:cNvCxnSpPr/>
          <p:nvPr/>
        </p:nvCxnSpPr>
        <p:spPr>
          <a:xfrm flipV="1">
            <a:off y="4843462" x="6000750"/>
            <a:ext cy="228600" cx="381000"/>
          </a:xfrm>
          <a:prstGeom prst="straightConnector1">
            <a:avLst/>
          </a:prstGeom>
          <a:noFill/>
          <a:ln>
            <a:solidFill>
              <a:srgbClr val="4A7EBB"/>
            </a:solidFill>
            <a:round/>
            <a:headEnd type="none"/>
            <a:tailEnd type="arrow"/>
          </a:ln>
        </p:spPr>
      </p:cxnSp>
      <p:sp>
        <p:nvSpPr>
          <p:cNvPr name="Text Box 57" id="57"/>
          <p:cNvSpPr txBox="1">
            <a:spLocks/>
          </p:cNvSpPr>
          <p:nvPr/>
        </p:nvSpPr>
        <p:spPr>
          <a:xfrm>
            <a:off y="4143375" x="5143500"/>
            <a:ext cy="369887" cx="928687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 marL="0" indent="0"/>
            <a:r>
              <a:rPr smtClean="0" lang="en-US" dirty="0"/>
              <a:t>黏結劑</a:t>
            </a:r>
          </a:p>
        </p:txBody>
      </p:sp>
      <p:sp>
        <p:nvSpPr>
          <p:cNvPr name="Text Box 58" id="58"/>
          <p:cNvSpPr txBox="1">
            <a:spLocks/>
          </p:cNvSpPr>
          <p:nvPr/>
        </p:nvSpPr>
        <p:spPr>
          <a:xfrm>
            <a:off y="3857625" x="7429500"/>
            <a:ext cy="369887" cx="928687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 marL="0" indent="0"/>
            <a:r>
              <a:rPr smtClean="0" lang="en-US" dirty="0"/>
              <a:t>黏結劑</a:t>
            </a:r>
          </a:p>
        </p:txBody>
      </p:sp>
      <p:sp>
        <p:nvSpPr>
          <p:cNvPr name="Text Box 59" id="59"/>
          <p:cNvSpPr txBox="1">
            <a:spLocks/>
          </p:cNvSpPr>
          <p:nvPr/>
        </p:nvSpPr>
        <p:spPr>
          <a:xfrm>
            <a:off y="5000625" x="5143500"/>
            <a:ext cy="369887" cx="928687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 marL="0" indent="0"/>
            <a:r>
              <a:rPr smtClean="0" lang="en-US" dirty="0"/>
              <a:t>包衣材</a:t>
            </a:r>
          </a:p>
        </p:txBody>
      </p:sp>
      <p:sp>
        <p:nvSpPr>
          <p:cNvPr name="Text Box 60" id="60"/>
          <p:cNvSpPr txBox="1">
            <a:spLocks/>
          </p:cNvSpPr>
          <p:nvPr/>
        </p:nvSpPr>
        <p:spPr>
          <a:xfrm>
            <a:off y="4000500" x="2571750"/>
            <a:ext cy="369887" cx="642937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 marL="0" indent="0"/>
            <a:r>
              <a:rPr smtClean="0" lang="en-US" dirty="0"/>
              <a:t>被膜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61" id="61"/>
          <p:cNvSpPr>
            <a:spLocks/>
          </p:cNvSpPr>
          <p:nvPr>
            <p:ph type="title"/>
          </p:nvPr>
        </p:nvSpPr>
        <p:spPr>
          <a:xfrm>
            <a:off y="642937" x="457200"/>
            <a:ext cy="774700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pPr marL="0" indent="0"/>
            <a:r>
              <a:rPr sz="3600" smtClean="0" lang="en-US" dirty="0">
                <a:ea charset="-120" pitchFamily="18" typeface="新細明體"/>
              </a:rPr>
              <a:t>第二節 魚蝦類的營養需求</a:t>
            </a:r>
            <a:br>
              <a:rPr sz="3600" smtClean="0" lang="en-US" dirty="0">
                <a:ea charset="-120" pitchFamily="18" typeface="新細明體"/>
              </a:rPr>
            </a:br>
          </a:p>
        </p:txBody>
      </p:sp>
      <p:sp>
        <p:nvSpPr>
          <p:cNvPr name="Text Box 62" id="62"/>
          <p:cNvSpPr>
            <a:spLocks/>
          </p:cNvSpPr>
          <p:nvPr>
            <p:ph type="obj"/>
          </p:nvPr>
        </p:nvSpPr>
        <p:spPr>
          <a:xfrm>
            <a:off y="1285875" x="457200"/>
            <a:ext cy="4840287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㈠蛋白質及胺基酸需求：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魚蝦類的蛋白質需求量—受魚的大小、水溫、飼養密度、魚塭中自然食物之供應量、飼料中非蛋白之食物能源以及飼料中蛋白質品質的影響。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必需胺基酸—必須食物中獲得胺基酸 | 生物體不能自行合成 | 不同魚種其必需胺基酸之種類與需求皆相同 | 一般魚類之必需胺基酸有10種。</a:t>
            </a: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63" id="63"/>
          <p:cNvSpPr>
            <a:spLocks/>
          </p:cNvSpPr>
          <p:nvPr>
            <p:ph type="title"/>
          </p:nvPr>
        </p:nvSpPr>
        <p:spPr>
          <a:xfrm>
            <a:off y="274637" x="457200"/>
            <a:ext cy="153987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  <p:sp>
        <p:nvSpPr>
          <p:cNvPr name="Text Box 64" id="64"/>
          <p:cNvSpPr>
            <a:spLocks/>
          </p:cNvSpPr>
          <p:nvPr>
            <p:ph type="obj"/>
          </p:nvPr>
        </p:nvSpPr>
        <p:spPr>
          <a:xfrm>
            <a:off y="857250" x="457200"/>
            <a:ext cy="5268912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㈡脂肪需求：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一般陸上動物多需 n－6 系列脂肪酸，水中動物所需要之脂肪酸除了n－6 系列以外，尚需 n－3 系列脂肪酸 | 脂肪不會導熱，故能維持生物之體溫 | 脂肪每單位重量的熱含量遠較蛋白質為高 |脂肪為許多芳香化合物之良好溶劑|脂肪可增進生物體表光亮，並保護體內器官|提供脂溶性維生素進入生物體內之管道|脂肪為生物體內構成生物膜之主要成份|</a:t>
            </a: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固醇類為蝦類性激素、副腎皮質激素、脫皮激素之前驅物質，但是蝦類 無法在其體內自行合成固醇類之物質。</a:t>
            </a: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name="" id="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Text Box 65" id="65"/>
          <p:cNvSpPr>
            <a:spLocks/>
          </p:cNvSpPr>
          <p:nvPr>
            <p:ph type="title"/>
          </p:nvPr>
        </p:nvSpPr>
        <p:spPr>
          <a:xfrm>
            <a:off y="274637" x="457200"/>
            <a:ext cy="225425" cx="8229600"/>
          </a:xfrm>
          <a:prstGeom prst="rect">
            <a:avLst/>
          </a:prstGeom>
        </p:spPr>
        <p:txBody>
          <a:bodyPr tIns="45720" wrap="square" rIns="91440" numCol="1" lIns="91440" bIns="45720" anchor="ctr"/>
          <a:lstStyle/>
          <a:p>
            <a:endParaRPr/>
          </a:p>
        </p:txBody>
      </p:sp>
      <p:sp>
        <p:nvSpPr>
          <p:cNvPr name="Text Box 66" id="66"/>
          <p:cNvSpPr>
            <a:spLocks/>
          </p:cNvSpPr>
          <p:nvPr>
            <p:ph type="obj"/>
          </p:nvPr>
        </p:nvSpPr>
        <p:spPr>
          <a:xfrm>
            <a:off y="785812" x="428625"/>
            <a:ext cy="5786437" cx="8229600"/>
          </a:xfrm>
          <a:prstGeom prst="rect">
            <a:avLst/>
          </a:prstGeom>
        </p:spPr>
        <p:txBody>
          <a:bodyPr tIns="45720" wrap="square" rIns="91440" numCol="1" lIns="91440" bIns="45720" anchor="t"/>
          <a:lstStyle/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㈢碳水化合物需求：草食性魚類利用碳水化合物之能力較高，雜食性魚類次之，肉食性魚類最低 | 魚類利用碳水化合物之能力，較陸上動物低 | 碳水化合物為蛋白質、脂肪與碳水化合物等三種可以提供能量的營養素中， 最經濟的一種。</a:t>
            </a:r>
          </a:p>
          <a:p>
            <a:pPr marL="342900" indent="-342900">
              <a:buNone/>
            </a:pPr>
            <a:endParaRPr sz="28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r>
              <a:rPr sz="2800" smtClean="0" lang="en-US" dirty="0">
                <a:ea charset="-120" pitchFamily="18" typeface="新細明體"/>
              </a:rPr>
              <a:t>㈣維生素需求：維生素大體分成兩大類—水溶性與脂溶性|水溶性維生素有維生素B群與維生素C |缺乏維生素C之鮭、鱒魚類會產生脊椎骨彎曲之症狀|維生素A、 D、E、K為脂溶性維生素|魚會畏光，可能缺乏維生素A |維生素E可以防止高度不飽和脂肪酸在細胞膜上之氧化。</a:t>
            </a: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/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  <a:p>
            <a:pPr marL="342900" indent="-342900">
              <a:buNone/>
            </a:pPr>
            <a:endParaRPr sz="2400" smtClean="0" lang="en-US" dirty="0">
              <a:ea charset="-120" pitchFamily="18" typeface="新細明體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scaled="0" ang="16200000"/>
        </a:gradFill>
      </a:fillStyleLst>
      <a:lnStyleLst>
        <a:ln algn="ctr" w="9525" cmpd="sng" cap="flat">
          <a:solidFill>
            <a:schemeClr val="phClr">
              <a:shade val="95000"/>
              <a:satMod val="105000"/>
            </a:schemeClr>
          </a:solidFill>
          <a:prstDash val="solid"/>
        </a:ln>
        <a:ln algn="ctr" w="25400" cmpd="sng" cap="flat">
          <a:solidFill>
            <a:schemeClr val="phClr"/>
          </a:solidFill>
          <a:prstDash val="solid"/>
        </a:ln>
        <a:ln algn="ctr" w="38100" cmpd="sng" cap="flat">
          <a:solidFill>
            <a:schemeClr val="phClr"/>
          </a:solidFill>
          <a:prstDash val="solid"/>
        </a:ln>
      </a:lnStyleLst>
      <a:effectStyleLst>
        <a:effectStyle>
          <a:effectLst>
            <a:outerShdw dist="20000" dir="5400000" rotWithShape="0" blurRad="40000">
              <a:srgbClr val="000000">
                <a:alpha val="38000"/>
              </a:srgbClr>
            </a:outerShdw>
          </a:effectLst>
        </a:effectStyle>
        <a:effectStyle>
          <a:effectLst>
            <a:outerShdw dist="23000" dir="5400000" rotWithShape="0" blurRad="40000">
              <a:srgbClr val="000000">
                <a:alpha val="35000"/>
              </a:srgbClr>
            </a:outerShdw>
          </a:effectLst>
        </a:effectStyle>
        <a:effectStyle>
          <a:effectLst>
            <a:outerShdw dist="23000" dir="5400000" rotWithShape="0" blurRad="40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r="50000" l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r="50000" l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tx1="lt1" tx2="lt2" bg1="dk2" accent6="accent6" bg2="dk1" accent5="accent5" accent4="accent4" accent3="accent3" folHlink="folHlink" accent2="accent2" hlink="hlink" accent1="accent1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4F81BD"/>
      </a:accent4>
      <a:accent5>
        <a:srgbClr val="C0504D"/>
      </a:accent5>
      <a:accent6>
        <a:srgbClr val="FFFFFF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scaled="0" ang="16200000"/>
        </a:gradFill>
      </a:fillStyleLst>
      <a:lnStyleLst>
        <a:ln algn="ctr" w="9525" cmpd="sng" cap="flat">
          <a:solidFill>
            <a:schemeClr val="phClr">
              <a:shade val="95000"/>
              <a:satMod val="105000"/>
            </a:schemeClr>
          </a:solidFill>
          <a:prstDash val="solid"/>
        </a:ln>
        <a:ln algn="ctr" w="25400" cmpd="sng" cap="flat">
          <a:solidFill>
            <a:schemeClr val="phClr"/>
          </a:solidFill>
          <a:prstDash val="solid"/>
        </a:ln>
        <a:ln algn="ctr" w="38100" cmpd="sng" cap="flat">
          <a:solidFill>
            <a:schemeClr val="phClr"/>
          </a:solidFill>
          <a:prstDash val="solid"/>
        </a:ln>
      </a:lnStyleLst>
      <a:effectStyleLst>
        <a:effectStyle>
          <a:effectLst>
            <a:outerShdw dist="20000" dir="5400000" rotWithShape="0" blurRad="40000">
              <a:srgbClr val="000000">
                <a:alpha val="38000"/>
              </a:srgbClr>
            </a:outerShdw>
          </a:effectLst>
        </a:effectStyle>
        <a:effectStyle>
          <a:effectLst>
            <a:outerShdw dist="23000" dir="5400000" rotWithShape="0" blurRad="40000">
              <a:srgbClr val="000000">
                <a:alpha val="35000"/>
              </a:srgbClr>
            </a:outerShdw>
          </a:effectLst>
        </a:effectStyle>
        <a:effectStyle>
          <a:effectLst>
            <a:outerShdw dist="23000" dir="5400000" rotWithShape="0" blurRad="40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r="50000" l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r="50000" l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tx1="dk1" tx2="dk2" bg1="lt1" accent6="accent6" bg2="lt2" accent5="accent5" accent4="accent4" accent3="accent3" folHlink="folHlink" accent2="accent2" hlink="hlink" accent1="accent1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tx1="lt1" tx2="lt2" bg1="dk2" accent6="accent6" bg2="dk1" accent5="accent5" accent4="accent4" accent3="accent3" folHlink="folHlink" accent2="accent2" hlink="hlink" accent1="accent1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tx1="lt1" tx2="lt2" bg1="dk2" accent6="accent6" bg2="dk1" accent5="accent5" accent4="accent4" accent3="accent3" folHlink="folHlink" accent2="accent2" hlink="hlink" accent1="accent1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Words>3609</Words>
  <Paragraphs>193</Paragraphs>
  <Slides>23</Slides>
  <Notes>7</Notes>
  <TotalTime>0</TotalTime>
  <HiddenSlides>0</HiddenSlides>
  <ScaleCrop>false</ScaleCrop>
  <HyperlinksChanged>false</HyperlinksChanged>
  <Application>Microsoft Office PowerPoint</Application>
  <PresentationFormat/>
</Properties>
</file>